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1.xml" ContentType="application/vnd.openxmlformats-officedocument.themeOverride+xml"/>
  <Override PartName="/ppt/notesSlides/notesSlide73.xml" ContentType="application/vnd.openxmlformats-officedocument.presentationml.notesSlide+xml"/>
  <Override PartName="/ppt/theme/themeOverride2.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77"/>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3" r:id="rId14"/>
    <p:sldId id="334" r:id="rId15"/>
    <p:sldId id="335" r:id="rId16"/>
    <p:sldId id="308" r:id="rId17"/>
    <p:sldId id="336" r:id="rId18"/>
    <p:sldId id="304" r:id="rId19"/>
    <p:sldId id="305" r:id="rId20"/>
    <p:sldId id="312" r:id="rId21"/>
    <p:sldId id="315" r:id="rId22"/>
    <p:sldId id="314" r:id="rId23"/>
    <p:sldId id="309" r:id="rId24"/>
    <p:sldId id="337" r:id="rId25"/>
    <p:sldId id="313" r:id="rId26"/>
    <p:sldId id="317" r:id="rId27"/>
    <p:sldId id="307"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54" r:id="rId52"/>
    <p:sldId id="353" r:id="rId53"/>
    <p:sldId id="355" r:id="rId54"/>
    <p:sldId id="356" r:id="rId55"/>
    <p:sldId id="357" r:id="rId56"/>
    <p:sldId id="358" r:id="rId57"/>
    <p:sldId id="359" r:id="rId58"/>
    <p:sldId id="361" r:id="rId59"/>
    <p:sldId id="360" r:id="rId60"/>
    <p:sldId id="362" r:id="rId61"/>
    <p:sldId id="363" r:id="rId62"/>
    <p:sldId id="364" r:id="rId63"/>
    <p:sldId id="366" r:id="rId64"/>
    <p:sldId id="365" r:id="rId65"/>
    <p:sldId id="367" r:id="rId66"/>
    <p:sldId id="327" r:id="rId67"/>
    <p:sldId id="368" r:id="rId68"/>
    <p:sldId id="369" r:id="rId69"/>
    <p:sldId id="370" r:id="rId70"/>
    <p:sldId id="371" r:id="rId71"/>
    <p:sldId id="372" r:id="rId72"/>
    <p:sldId id="373" r:id="rId73"/>
    <p:sldId id="325" r:id="rId74"/>
    <p:sldId id="301" r:id="rId75"/>
    <p:sldId id="296" r:id="rId76"/>
  </p:sldIdLst>
  <p:sldSz cx="12190413" cy="6859588"/>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5" autoAdjust="0"/>
    <p:restoredTop sz="97926" autoAdjust="0"/>
  </p:normalViewPr>
  <p:slideViewPr>
    <p:cSldViewPr snapToGrid="0" showGuides="1">
      <p:cViewPr varScale="1">
        <p:scale>
          <a:sx n="104" d="100"/>
          <a:sy n="104" d="100"/>
        </p:scale>
        <p:origin x="126" y="282"/>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64566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模板下载：</a:t>
            </a:r>
            <a:r>
              <a:rPr kumimoji="0" lang="en-US" altLang="zh-CN" sz="100" b="0" i="0" u="none" strike="noStrike" kern="0" cap="none" spc="0" normalizeH="0" baseline="0" noProof="0" dirty="0" smtClean="0">
                <a:ln>
                  <a:noFill/>
                </a:ln>
                <a:solidFill>
                  <a:schemeClr val="bg2"/>
                </a:solidFill>
                <a:effectLst/>
                <a:uLnTx/>
                <a:uFillTx/>
              </a:rPr>
              <a:t>www.1ppt.com/moban/     </a:t>
            </a:r>
            <a:r>
              <a:rPr kumimoji="0" lang="zh-CN" altLang="en-US" sz="100" b="0" i="0" u="none" strike="noStrike" kern="0" cap="none" spc="0" normalizeH="0" baseline="0" noProof="0" dirty="0" smtClean="0">
                <a:ln>
                  <a:noFill/>
                </a:ln>
                <a:solidFill>
                  <a:schemeClr val="bg2"/>
                </a:solidFill>
                <a:effectLst/>
                <a:uLnTx/>
                <a:uFillTx/>
              </a:rPr>
              <a:t>行业</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a:t>
            </a:r>
            <a:r>
              <a:rPr kumimoji="0" lang="en-US" altLang="zh-CN" sz="100" b="0" i="0" u="none" strike="noStrike" kern="0" cap="none" spc="0" normalizeH="0" baseline="0" noProof="0" dirty="0" smtClean="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节日</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a:t>
            </a:r>
            <a:r>
              <a:rPr kumimoji="0" lang="en-US" altLang="zh-CN" sz="100" b="0" i="0" u="none" strike="noStrike" kern="0" cap="none" spc="0" normalizeH="0" baseline="0" noProof="0" dirty="0" smtClean="0">
                <a:ln>
                  <a:noFill/>
                </a:ln>
                <a:solidFill>
                  <a:schemeClr val="bg2"/>
                </a:solidFill>
                <a:effectLst/>
                <a:uLnTx/>
                <a:uFillTx/>
              </a:rPr>
              <a:t>www.1ppt.com/jieri/           PPT</a:t>
            </a:r>
            <a:r>
              <a:rPr kumimoji="0" lang="zh-CN" altLang="en-US" sz="100" b="0" i="0" u="none" strike="noStrike" kern="0" cap="none" spc="0" normalizeH="0" baseline="0" noProof="0" dirty="0" smtClean="0">
                <a:ln>
                  <a:noFill/>
                </a:ln>
                <a:solidFill>
                  <a:schemeClr val="bg2"/>
                </a:solidFill>
                <a:effectLst/>
                <a:uLnTx/>
                <a:uFillTx/>
              </a:rPr>
              <a:t>素材下载：</a:t>
            </a:r>
            <a:r>
              <a:rPr kumimoji="0" lang="en-US" altLang="zh-CN" sz="100" b="0" i="0" u="none" strike="noStrike" kern="0" cap="none" spc="0" normalizeH="0" baseline="0" noProof="0" dirty="0" smtClean="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背景图片：</a:t>
            </a:r>
            <a:r>
              <a:rPr kumimoji="0" lang="en-US" altLang="zh-CN" sz="100" b="0" i="0" u="none" strike="noStrike" kern="0" cap="none" spc="0" normalizeH="0" baseline="0" noProof="0" dirty="0" smtClean="0">
                <a:ln>
                  <a:noFill/>
                </a:ln>
                <a:solidFill>
                  <a:schemeClr val="bg2"/>
                </a:solidFill>
                <a:effectLst/>
                <a:uLnTx/>
                <a:uFillTx/>
              </a:rPr>
              <a:t>www.1ppt.com/beijing/      PPT</a:t>
            </a:r>
            <a:r>
              <a:rPr kumimoji="0" lang="zh-CN" altLang="en-US" sz="100" b="0" i="0" u="none" strike="noStrike" kern="0" cap="none" spc="0" normalizeH="0" baseline="0" noProof="0" dirty="0" smtClean="0">
                <a:ln>
                  <a:noFill/>
                </a:ln>
                <a:solidFill>
                  <a:schemeClr val="bg2"/>
                </a:solidFill>
                <a:effectLst/>
                <a:uLnTx/>
                <a:uFillTx/>
              </a:rPr>
              <a:t>图表下载：</a:t>
            </a:r>
            <a:r>
              <a:rPr kumimoji="0" lang="en-US" altLang="zh-CN" sz="100" b="0" i="0" u="none" strike="noStrike" kern="0" cap="none" spc="0" normalizeH="0" baseline="0" noProof="0" dirty="0" smtClean="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优秀</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下载：</a:t>
            </a:r>
            <a:r>
              <a:rPr kumimoji="0" lang="en-US" altLang="zh-CN" sz="100" b="0" i="0" u="none" strike="noStrike" kern="0" cap="none" spc="0" normalizeH="0" baseline="0" noProof="0" dirty="0" smtClean="0">
                <a:ln>
                  <a:noFill/>
                </a:ln>
                <a:solidFill>
                  <a:schemeClr val="bg2"/>
                </a:solidFill>
                <a:effectLst/>
                <a:uLnTx/>
                <a:uFillTx/>
              </a:rPr>
              <a:t>www.1ppt.com/xiazai/        PPT</a:t>
            </a:r>
            <a:r>
              <a:rPr kumimoji="0" lang="zh-CN" altLang="en-US" sz="100" b="0" i="0" u="none" strike="noStrike" kern="0" cap="none" spc="0" normalizeH="0" baseline="0" noProof="0" dirty="0" smtClean="0">
                <a:ln>
                  <a:noFill/>
                </a:ln>
                <a:solidFill>
                  <a:schemeClr val="bg2"/>
                </a:solidFill>
                <a:effectLst/>
                <a:uLnTx/>
                <a:uFillTx/>
              </a:rPr>
              <a:t>教程： </a:t>
            </a:r>
            <a:r>
              <a:rPr kumimoji="0" lang="en-US" altLang="zh-CN" sz="100" b="0" i="0" u="none" strike="noStrike" kern="0" cap="none" spc="0" normalizeH="0" baseline="0" noProof="0" dirty="0" smtClean="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Word</a:t>
            </a:r>
            <a:r>
              <a:rPr kumimoji="0" lang="zh-CN" altLang="en-US" sz="100" b="0" i="0" u="none" strike="noStrike" kern="0" cap="none" spc="0" normalizeH="0" baseline="0" noProof="0" dirty="0" smtClean="0">
                <a:ln>
                  <a:noFill/>
                </a:ln>
                <a:solidFill>
                  <a:schemeClr val="bg2"/>
                </a:solidFill>
                <a:effectLst/>
                <a:uLnTx/>
                <a:uFillTx/>
              </a:rPr>
              <a:t>教程： </a:t>
            </a:r>
            <a:r>
              <a:rPr kumimoji="0" lang="en-US" altLang="zh-CN" sz="100" b="0" i="0" u="none" strike="noStrike" kern="0" cap="none" spc="0" normalizeH="0" baseline="0" noProof="0" dirty="0" smtClean="0">
                <a:ln>
                  <a:noFill/>
                </a:ln>
                <a:solidFill>
                  <a:schemeClr val="bg2"/>
                </a:solidFill>
                <a:effectLst/>
                <a:uLnTx/>
                <a:uFillTx/>
              </a:rPr>
              <a:t>www.1ppt.com/word/              Excel</a:t>
            </a:r>
            <a:r>
              <a:rPr kumimoji="0" lang="zh-CN" altLang="en-US" sz="100" b="0" i="0" u="none" strike="noStrike" kern="0" cap="none" spc="0" normalizeH="0" baseline="0" noProof="0" dirty="0" smtClean="0">
                <a:ln>
                  <a:noFill/>
                </a:ln>
                <a:solidFill>
                  <a:schemeClr val="bg2"/>
                </a:solidFill>
                <a:effectLst/>
                <a:uLnTx/>
                <a:uFillTx/>
              </a:rPr>
              <a:t>教程：</a:t>
            </a:r>
            <a:r>
              <a:rPr kumimoji="0" lang="en-US" altLang="zh-CN" sz="100" b="0" i="0" u="none" strike="noStrike" kern="0" cap="none" spc="0" normalizeH="0" baseline="0" noProof="0" dirty="0" smtClean="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资料下载：</a:t>
            </a:r>
            <a:r>
              <a:rPr kumimoji="0" lang="en-US" altLang="zh-CN" sz="100" b="0" i="0" u="none" strike="noStrike" kern="0" cap="none" spc="0" normalizeH="0" baseline="0" noProof="0" dirty="0" smtClean="0">
                <a:ln>
                  <a:noFill/>
                </a:ln>
                <a:solidFill>
                  <a:schemeClr val="bg2"/>
                </a:solidFill>
                <a:effectLst/>
                <a:uLnTx/>
                <a:uFillTx/>
              </a:rPr>
              <a:t>www.1ppt.com/ziliao/                PPT</a:t>
            </a:r>
            <a:r>
              <a:rPr kumimoji="0" lang="zh-CN" altLang="en-US" sz="100" b="0" i="0" u="none" strike="noStrike" kern="0" cap="none" spc="0" normalizeH="0" baseline="0" noProof="0" dirty="0" smtClean="0">
                <a:ln>
                  <a:noFill/>
                </a:ln>
                <a:solidFill>
                  <a:schemeClr val="bg2"/>
                </a:solidFill>
                <a:effectLst/>
                <a:uLnTx/>
                <a:uFillTx/>
              </a:rPr>
              <a:t>课件下载：</a:t>
            </a:r>
            <a:r>
              <a:rPr kumimoji="0" lang="en-US" altLang="zh-CN" sz="100" b="0" i="0" u="none" strike="noStrike" kern="0" cap="none" spc="0" normalizeH="0" baseline="0" noProof="0" dirty="0" smtClean="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范文下载：</a:t>
            </a:r>
            <a:r>
              <a:rPr kumimoji="0" lang="en-US" altLang="zh-CN" sz="100" b="0" i="0" u="none" strike="noStrike" kern="0" cap="none" spc="0" normalizeH="0" baseline="0" noProof="0" dirty="0" smtClean="0">
                <a:ln>
                  <a:noFill/>
                </a:ln>
                <a:solidFill>
                  <a:schemeClr val="bg2"/>
                </a:solidFill>
                <a:effectLst/>
                <a:uLnTx/>
                <a:uFillTx/>
              </a:rPr>
              <a:t>www.1ppt.com/fanwen/             </a:t>
            </a:r>
            <a:r>
              <a:rPr kumimoji="0" lang="zh-CN" altLang="en-US" sz="100" b="0" i="0" u="none" strike="noStrike" kern="0" cap="none" spc="0" normalizeH="0" baseline="0" noProof="0" dirty="0" smtClean="0">
                <a:ln>
                  <a:noFill/>
                </a:ln>
                <a:solidFill>
                  <a:schemeClr val="bg2"/>
                </a:solidFill>
                <a:effectLst/>
                <a:uLnTx/>
                <a:uFillTx/>
              </a:rPr>
              <a:t>试卷下载：</a:t>
            </a:r>
            <a:r>
              <a:rPr kumimoji="0" lang="en-US" altLang="zh-CN" sz="100" b="0" i="0" u="none" strike="noStrike" kern="0" cap="none" spc="0" normalizeH="0" baseline="0" noProof="0" dirty="0" smtClean="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教案下载：</a:t>
            </a:r>
            <a:r>
              <a:rPr kumimoji="0" lang="en-US" altLang="zh-CN" sz="100" b="0" i="0" u="none" strike="noStrike" kern="0" cap="none" spc="0" normalizeH="0" baseline="0" noProof="0" dirty="0" smtClean="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字体下载：</a:t>
            </a:r>
            <a:r>
              <a:rPr kumimoji="0" lang="en-US" altLang="zh-CN" sz="100" b="0" i="0" u="none" strike="noStrike" kern="0" cap="none" spc="0" normalizeH="0" baseline="0" noProof="0" dirty="0" smtClean="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 </a:t>
            </a:r>
            <a:endParaRPr kumimoji="0" lang="zh-CN" altLang="en-US" sz="100" b="0" i="0" u="none" strike="noStrike" kern="0" cap="none" spc="0" normalizeH="0" baseline="0" noProof="0" dirty="0" smtClean="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6/16/2019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iming>
    <p:tnLst>
      <p:par>
        <p:cTn id="1" dur="indefinite" restart="never" nodeType="tmRoot"/>
      </p:par>
    </p:tnLst>
  </p:timing>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026748" y="1258434"/>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800" b="1" dirty="0" smtClean="0">
                <a:latin typeface="微软雅黑" panose="020B0503020204020204" pitchFamily="34" charset="-122"/>
                <a:ea typeface="微软雅黑" panose="020B0503020204020204" pitchFamily="34" charset="-122"/>
              </a:rPr>
              <a:t>2</a:t>
            </a:r>
            <a:endParaRPr lang="zh-CN" altLang="en-US" sz="11800" b="1" dirty="0">
              <a:latin typeface="微软雅黑" panose="020B0503020204020204" pitchFamily="34" charset="-122"/>
              <a:ea typeface="微软雅黑" panose="020B0503020204020204" pitchFamily="34" charset="-122"/>
            </a:endParaRP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800" b="1" dirty="0" smtClean="0">
                <a:latin typeface="微软雅黑" panose="020B0503020204020204" pitchFamily="34" charset="-122"/>
                <a:ea typeface="微软雅黑" panose="020B0503020204020204" pitchFamily="34" charset="-122"/>
              </a:rPr>
              <a:t>0</a:t>
            </a:r>
            <a:endParaRPr lang="zh-CN" altLang="en-US" sz="11800" b="1" dirty="0">
              <a:latin typeface="微软雅黑" panose="020B0503020204020204" pitchFamily="34" charset="-122"/>
              <a:ea typeface="微软雅黑" panose="020B0503020204020204" pitchFamily="34" charset="-122"/>
            </a:endParaRPr>
          </a:p>
        </p:txBody>
      </p:sp>
      <p:sp>
        <p:nvSpPr>
          <p:cNvPr id="20" name="椭圆 19"/>
          <p:cNvSpPr/>
          <p:nvPr/>
        </p:nvSpPr>
        <p:spPr>
          <a:xfrm>
            <a:off x="5575512" y="1717299"/>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800" b="1" dirty="0" smtClean="0">
                <a:latin typeface="微软雅黑" panose="020B0503020204020204" pitchFamily="34" charset="-122"/>
                <a:ea typeface="微软雅黑" panose="020B0503020204020204" pitchFamily="34" charset="-122"/>
              </a:rPr>
              <a:t>1</a:t>
            </a:r>
            <a:endParaRPr lang="zh-CN" altLang="en-US" sz="11800" b="1" dirty="0">
              <a:latin typeface="微软雅黑" panose="020B0503020204020204" pitchFamily="34" charset="-122"/>
              <a:ea typeface="微软雅黑" panose="020B0503020204020204" pitchFamily="34" charset="-122"/>
            </a:endParaRPr>
          </a:p>
        </p:txBody>
      </p:sp>
      <p:sp>
        <p:nvSpPr>
          <p:cNvPr id="21" name="椭圆 20"/>
          <p:cNvSpPr/>
          <p:nvPr/>
        </p:nvSpPr>
        <p:spPr>
          <a:xfrm>
            <a:off x="6993097" y="1099486"/>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800" b="1" dirty="0" smtClean="0">
                <a:latin typeface="微软雅黑" panose="020B0503020204020204" pitchFamily="34" charset="-122"/>
                <a:ea typeface="微软雅黑" panose="020B0503020204020204" pitchFamily="34" charset="-122"/>
              </a:rPr>
              <a:t>9</a:t>
            </a:r>
            <a:endParaRPr lang="zh-CN" altLang="en-US" sz="11800" b="1" dirty="0">
              <a:latin typeface="微软雅黑" panose="020B0503020204020204" pitchFamily="34" charset="-122"/>
              <a:ea typeface="微软雅黑" panose="020B0503020204020204" pitchFamily="34" charset="-122"/>
            </a:endParaRP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a:extLst/>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smtClean="0">
                <a:solidFill>
                  <a:srgbClr val="00C3D9"/>
                </a:solidFill>
                <a:latin typeface="微软雅黑" pitchFamily="34" charset="-122"/>
                <a:ea typeface="微软雅黑" pitchFamily="34" charset="-122"/>
              </a:rPr>
              <a:t>项目总结</a:t>
            </a:r>
            <a:endParaRPr lang="zh-CN" altLang="en-US" sz="5800" b="1" dirty="0">
              <a:solidFill>
                <a:srgbClr val="00C3D9"/>
              </a:solidFill>
              <a:latin typeface="微软雅黑" pitchFamily="34" charset="-122"/>
              <a:ea typeface="微软雅黑" pitchFamily="34" charset="-122"/>
            </a:endParaRP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a:extLst/>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a:extLst/>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a:extLst/>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65585" y="4636140"/>
            <a:ext cx="1716751" cy="1544902"/>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smtClean="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2769989"/>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smtClean="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云服务器</a:t>
            </a:r>
          </a:p>
          <a:p>
            <a:pPr indent="835025">
              <a:lnSpc>
                <a:spcPct val="150000"/>
              </a:lnSpc>
              <a:spcBef>
                <a:spcPts val="600"/>
              </a:spcBef>
              <a:spcAft>
                <a:spcPts val="600"/>
              </a:spcAft>
            </a:pPr>
            <a:endParaRPr lang="en-US" altLang="zh-CN" sz="2400" b="1" dirty="0" smtClean="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smtClean="0">
                <a:solidFill>
                  <a:srgbClr val="FFFFFF">
                    <a:lumMod val="50000"/>
                  </a:srgbClr>
                </a:solidFill>
                <a:latin typeface="Open Sans" pitchFamily="34" charset="0"/>
                <a:cs typeface="Calibri" pitchFamily="34" charset="0"/>
              </a:rPr>
              <a:t>1.</a:t>
            </a:r>
            <a:r>
              <a:rPr lang="zh-CN" altLang="zh-CN" sz="2400" b="1" dirty="0" smtClean="0">
                <a:solidFill>
                  <a:srgbClr val="FFFFFF">
                    <a:lumMod val="50000"/>
                  </a:srgbClr>
                </a:solidFill>
                <a:latin typeface="Open Sans" pitchFamily="34" charset="0"/>
                <a:cs typeface="Calibri" pitchFamily="34" charset="0"/>
              </a:rPr>
              <a:t>各</a:t>
            </a:r>
            <a:r>
              <a:rPr lang="zh-CN" altLang="zh-CN" sz="2400" b="1" dirty="0">
                <a:solidFill>
                  <a:srgbClr val="FFFFFF">
                    <a:lumMod val="50000"/>
                  </a:srgbClr>
                </a:solidFill>
                <a:latin typeface="Open Sans" pitchFamily="34" charset="0"/>
                <a:cs typeface="Calibri" pitchFamily="34" charset="0"/>
              </a:rPr>
              <a:t>成员对所需要的设备都不太熟悉，需要花费一定时间去学习</a:t>
            </a:r>
          </a:p>
          <a:p>
            <a:pPr lvl="0">
              <a:lnSpc>
                <a:spcPct val="150000"/>
              </a:lnSpc>
              <a:spcBef>
                <a:spcPts val="600"/>
              </a:spcBef>
              <a:spcAft>
                <a:spcPts val="600"/>
              </a:spcAft>
              <a:tabLst>
                <a:tab pos="198120" algn="l"/>
              </a:tabLst>
            </a:pPr>
            <a:r>
              <a:rPr lang="en-US" altLang="zh-CN" sz="2400" b="1" dirty="0" smtClean="0">
                <a:solidFill>
                  <a:srgbClr val="FFFFFF">
                    <a:lumMod val="50000"/>
                  </a:srgbClr>
                </a:solidFill>
                <a:latin typeface="Open Sans" pitchFamily="34" charset="0"/>
                <a:cs typeface="Calibri" pitchFamily="34" charset="0"/>
              </a:rPr>
              <a:t>2.</a:t>
            </a:r>
            <a:r>
              <a:rPr lang="zh-CN" altLang="zh-CN" sz="2400" b="1" dirty="0" smtClean="0">
                <a:solidFill>
                  <a:srgbClr val="FFFFFF">
                    <a:lumMod val="50000"/>
                  </a:srgbClr>
                </a:solidFill>
                <a:latin typeface="Open Sans" pitchFamily="34" charset="0"/>
                <a:cs typeface="Calibri" pitchFamily="34" charset="0"/>
              </a:rPr>
              <a:t>若</a:t>
            </a:r>
            <a:r>
              <a:rPr lang="zh-CN" altLang="zh-CN" sz="2400" b="1" dirty="0">
                <a:solidFill>
                  <a:srgbClr val="FFFFFF">
                    <a:lumMod val="50000"/>
                  </a:srgbClr>
                </a:solidFill>
                <a:latin typeface="Open Sans" pitchFamily="34" charset="0"/>
                <a:cs typeface="Calibri" pitchFamily="34" charset="0"/>
              </a:rPr>
              <a:t>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2.1</a:t>
            </a:r>
            <a:r>
              <a:rPr lang="zh-CN" altLang="en-US" sz="3600" b="1" cap="small" dirty="0" smtClean="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5280469"/>
        </p:xfrm>
        <a:graphic>
          <a:graphicData uri="http://schemas.openxmlformats.org/drawingml/2006/table">
            <a:tbl>
              <a:tblPr firstRow="1" firstCol="1" bandRow="1"/>
              <a:tblGrid>
                <a:gridCol w="2356031"/>
                <a:gridCol w="1908164"/>
                <a:gridCol w="6235413"/>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smtClea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a:t>
                      </a: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rowSpan="6">
                  <a:txBody>
                    <a:bodyPr/>
                    <a:lstStyle/>
                    <a:p>
                      <a:pPr indent="127000" algn="ctr">
                        <a:lnSpc>
                          <a:spcPct val="150000"/>
                        </a:lnSpc>
                        <a:spcBef>
                          <a:spcPts val="250"/>
                        </a:spcBef>
                        <a:spcAft>
                          <a:spcPts val="0"/>
                        </a:spcAft>
                      </a:pPr>
                      <a:r>
                        <a:rPr lang="zh-CN" altLang="en-US" sz="1600" kern="0" dirty="0" smtClea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smtClea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2.2</a:t>
            </a:r>
            <a:r>
              <a:rPr lang="zh-CN" altLang="en-US" sz="3600" b="1" cap="small" dirty="0" smtClean="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096236" y="199424"/>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2.3 </a:t>
            </a:r>
            <a:r>
              <a:rPr lang="zh-CN" altLang="en-US" sz="3600" b="1" cap="small" dirty="0" smtClean="0">
                <a:solidFill>
                  <a:srgbClr val="00C3D9"/>
                </a:solidFill>
                <a:latin typeface="微软雅黑" panose="020B0503020204020204" pitchFamily="34" charset="-122"/>
                <a:ea typeface="微软雅黑" panose="020B0503020204020204" pitchFamily="34" charset="-122"/>
              </a:rPr>
              <a:t>预算</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3037742" y="1444028"/>
            <a:ext cx="4515980" cy="461665"/>
          </a:xfrm>
          <a:prstGeom prst="rect">
            <a:avLst/>
          </a:prstGeom>
        </p:spPr>
        <p:txBody>
          <a:bodyPr wrap="none">
            <a:spAutoFit/>
          </a:bodyPr>
          <a:lstStyle/>
          <a:p>
            <a:r>
              <a:rPr lang="zh-CN" altLang="zh-CN" sz="2400" b="1" dirty="0">
                <a:solidFill>
                  <a:srgbClr val="FFFFFF">
                    <a:lumMod val="50000"/>
                  </a:srgbClr>
                </a:solidFill>
                <a:latin typeface="Open Sans" pitchFamily="34" charset="0"/>
                <a:cs typeface="Calibri" pitchFamily="34" charset="0"/>
              </a:rPr>
              <a:t>预算费用为本项目相关一切花销</a:t>
            </a:r>
            <a:endParaRPr lang="zh-CN" altLang="en-US" sz="2400" b="1" dirty="0">
              <a:solidFill>
                <a:srgbClr val="FFFFFF">
                  <a:lumMod val="50000"/>
                </a:srgbClr>
              </a:solidFill>
              <a:latin typeface="Open Sans" pitchFamily="34" charset="0"/>
              <a:cs typeface="Calibri"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3841000750"/>
              </p:ext>
            </p:extLst>
          </p:nvPr>
        </p:nvGraphicFramePr>
        <p:xfrm>
          <a:off x="1386999" y="2019683"/>
          <a:ext cx="8819183" cy="4382306"/>
        </p:xfrm>
        <a:graphic>
          <a:graphicData uri="http://schemas.openxmlformats.org/drawingml/2006/table">
            <a:tbl>
              <a:tblPr firstRow="1" firstCol="1" bandRow="1"/>
              <a:tblGrid>
                <a:gridCol w="1209240"/>
                <a:gridCol w="5556196"/>
                <a:gridCol w="2053747"/>
              </a:tblGrid>
              <a:tr h="587375">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935">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3*70*16*4=13440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935">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220">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500*3=1500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220">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220">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220">
                <a:tc>
                  <a:txBody>
                    <a:bodyPr/>
                    <a:lstStyle/>
                    <a:p>
                      <a:pPr indent="127000" algn="ctr">
                        <a:lnSpc>
                          <a:spcPct val="150000"/>
                        </a:lnSpc>
                        <a:spcBef>
                          <a:spcPts val="600"/>
                        </a:spcBef>
                        <a:spcAft>
                          <a:spcPts val="600"/>
                        </a:spcAft>
                      </a:pPr>
                      <a:r>
                        <a:rPr lang="zh-CN" sz="1800" b="1" kern="1200" dirty="0">
                          <a:solidFill>
                            <a:srgbClr val="FF0000"/>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6596">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657565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2.4 </a:t>
            </a:r>
            <a:r>
              <a:rPr lang="zh-CN" altLang="en-US" sz="3600" b="1" cap="small" dirty="0" smtClean="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smtClean="0">
                <a:solidFill>
                  <a:srgbClr val="FF0000"/>
                </a:solidFill>
                <a:latin typeface="Open Sans" pitchFamily="34" charset="0"/>
                <a:cs typeface="Calibri" pitchFamily="34" charset="0"/>
              </a:rPr>
              <a:t>关键问题</a:t>
            </a:r>
            <a:r>
              <a:rPr lang="zh-CN" altLang="zh-CN" sz="2800" b="1" dirty="0">
                <a:solidFill>
                  <a:srgbClr val="FF0000"/>
                </a:solidFill>
                <a:latin typeface="Open Sans" pitchFamily="34" charset="0"/>
                <a:cs typeface="Calibri" pitchFamily="34" charset="0"/>
              </a:rPr>
              <a:t>：</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2.5 </a:t>
            </a:r>
            <a:r>
              <a:rPr lang="zh-CN" altLang="en-US" sz="3600" b="1" cap="small" dirty="0" smtClean="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00729" y="3528971"/>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3.1 </a:t>
            </a:r>
            <a:r>
              <a:rPr lang="zh-CN" altLang="en-US" sz="3600" b="1" cap="small" dirty="0" smtClean="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3.2 </a:t>
            </a:r>
            <a:r>
              <a:rPr lang="zh-CN" altLang="en-US" sz="3600" b="1" cap="small" dirty="0" smtClean="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可行性分析</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编写</a:t>
            </a:r>
            <a:r>
              <a:rPr lang="zh-CN" altLang="en-US" sz="3600" b="1" cap="small" dirty="0">
                <a:solidFill>
                  <a:srgbClr val="00C3D9"/>
                </a:solidFill>
                <a:latin typeface="微软雅黑" panose="020B0503020204020204" pitchFamily="34" charset="-122"/>
                <a:ea typeface="微软雅黑" panose="020B0503020204020204" pitchFamily="34" charset="-122"/>
              </a:rPr>
              <a:t>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856689" y="2466192"/>
            <a:ext cx="6333723" cy="2246765"/>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2.2 </a:t>
            </a:r>
            <a:r>
              <a:rPr lang="zh-CN" altLang="en-US" sz="2800" b="1" cap="small" dirty="0" smtClean="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4" y="870966"/>
            <a:ext cx="7782044" cy="95590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2.3 </a:t>
            </a:r>
            <a:r>
              <a:rPr lang="zh-CN" altLang="en-US" sz="2800" b="1" cap="small" dirty="0" smtClean="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373167" y="2558518"/>
            <a:ext cx="9522864" cy="3785652"/>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硬件、软件、运行环境和开发环境方面的条件限制：无法在较老机型和系统中运行。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a:t>
            </a:r>
            <a:r>
              <a:rPr lang="zh-CN" altLang="en-US" sz="2000" b="0" dirty="0" smtClean="0">
                <a:solidFill>
                  <a:schemeClr val="bg1">
                    <a:lumMod val="50000"/>
                  </a:schemeClr>
                </a:solidFill>
                <a:latin typeface="微软雅黑" pitchFamily="34" charset="-122"/>
                <a:ea typeface="微软雅黑" pitchFamily="34" charset="-122"/>
                <a:sym typeface="微软雅黑" pitchFamily="34" charset="-122"/>
              </a:rPr>
              <a:t>      岁月</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流转，时光飞逝，</a:t>
            </a:r>
            <a:r>
              <a:rPr lang="zh-CN" altLang="en-US" sz="2000" b="0" dirty="0" smtClean="0">
                <a:solidFill>
                  <a:schemeClr val="bg1">
                    <a:lumMod val="50000"/>
                  </a:schemeClr>
                </a:solidFill>
                <a:latin typeface="微软雅黑" pitchFamily="34" charset="-122"/>
                <a:ea typeface="微软雅黑" pitchFamily="34" charset="-122"/>
                <a:sym typeface="微软雅黑" pitchFamily="34" charset="-122"/>
              </a:rPr>
              <a:t>转眼间这学期的学习又</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接近尾声。</a:t>
            </a:r>
          </a:p>
          <a:p>
            <a:pPr eaLnBrk="0" hangingPunct="0">
              <a:lnSpc>
                <a:spcPct val="150000"/>
              </a:lnSpc>
            </a:pPr>
            <a:r>
              <a:rPr lang="zh-CN" altLang="en-US" sz="2000" b="0" dirty="0" smtClean="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smtClean="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smtClean="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模拟三国</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2.4 </a:t>
            </a:r>
            <a:r>
              <a:rPr lang="zh-CN" altLang="en-US" sz="2400" b="1" cap="small" dirty="0" smtClean="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2.5 </a:t>
            </a:r>
            <a:r>
              <a:rPr lang="zh-CN" altLang="en-US" sz="2400" b="1" cap="small" dirty="0" smtClean="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2.6 </a:t>
            </a:r>
            <a:r>
              <a:rPr lang="zh-CN" altLang="en-US" sz="2400" b="1" cap="small" dirty="0" smtClean="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2.7 </a:t>
            </a:r>
            <a:r>
              <a:rPr lang="zh-CN" altLang="en-US" sz="2400" b="1" cap="small" dirty="0" smtClean="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a:t>
            </a:r>
            <a:r>
              <a:rPr lang="en-US" altLang="zh-CN" sz="2000" b="1" dirty="0" smtClean="0">
                <a:solidFill>
                  <a:srgbClr val="FFFFFF">
                    <a:lumMod val="50000"/>
                  </a:srgbClr>
                </a:solidFill>
                <a:latin typeface="Open Sans" pitchFamily="34" charset="0"/>
                <a:cs typeface="Calibri" pitchFamily="34" charset="0"/>
              </a:rPr>
              <a:t>.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en-US" altLang="zh-CN" sz="2000" b="1" dirty="0" smtClean="0">
                <a:solidFill>
                  <a:srgbClr val="FFFFFF">
                    <a:lumMod val="50000"/>
                  </a:srgbClr>
                </a:solidFill>
                <a:latin typeface="Open Sans" pitchFamily="34" charset="0"/>
                <a:cs typeface="Calibri" pitchFamily="34" charset="0"/>
              </a:rPr>
              <a:t>. </a:t>
            </a:r>
            <a:r>
              <a:rPr lang="zh-CN" altLang="zh-CN" sz="2000" b="1" dirty="0" smtClean="0">
                <a:solidFill>
                  <a:srgbClr val="FFFFFF">
                    <a:lumMod val="50000"/>
                  </a:srgbClr>
                </a:solidFill>
                <a:latin typeface="Open Sans" pitchFamily="34" charset="0"/>
                <a:cs typeface="Calibri" pitchFamily="34" charset="0"/>
              </a:rPr>
              <a:t>同</a:t>
            </a:r>
            <a:r>
              <a:rPr lang="zh-CN" altLang="zh-CN" sz="2000" b="1" dirty="0">
                <a:solidFill>
                  <a:srgbClr val="FFFFFF">
                    <a:lumMod val="50000"/>
                  </a:srgbClr>
                </a:solidFill>
                <a:latin typeface="Open Sans" pitchFamily="34" charset="0"/>
                <a:cs typeface="Calibri" pitchFamily="34" charset="0"/>
              </a:rPr>
              <a:t>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en-US" altLang="zh-CN" sz="2000" b="1" dirty="0" smtClean="0">
                <a:solidFill>
                  <a:srgbClr val="FFFFFF">
                    <a:lumMod val="50000"/>
                  </a:srgbClr>
                </a:solidFill>
                <a:latin typeface="Open Sans" pitchFamily="34" charset="0"/>
                <a:cs typeface="Calibri" pitchFamily="34" charset="0"/>
              </a:rPr>
              <a:t>. </a:t>
            </a:r>
            <a:r>
              <a:rPr lang="zh-CN" altLang="zh-CN" sz="2000" b="1" dirty="0" smtClean="0">
                <a:solidFill>
                  <a:srgbClr val="FFFFFF">
                    <a:lumMod val="50000"/>
                  </a:srgbClr>
                </a:solidFill>
                <a:latin typeface="Open Sans" pitchFamily="34" charset="0"/>
                <a:cs typeface="Calibri" pitchFamily="34" charset="0"/>
              </a:rPr>
              <a:t>使用</a:t>
            </a:r>
            <a:r>
              <a:rPr lang="zh-CN" altLang="zh-CN" sz="2000" b="1" dirty="0">
                <a:solidFill>
                  <a:srgbClr val="FFFFFF">
                    <a:lumMod val="50000"/>
                  </a:srgbClr>
                </a:solidFill>
                <a:latin typeface="Open Sans" pitchFamily="34" charset="0"/>
                <a:cs typeface="Calibri" pitchFamily="34" charset="0"/>
              </a:rPr>
              <a:t>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smtClean="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smtClean="0">
                <a:solidFill>
                  <a:srgbClr val="FFFFFF">
                    <a:lumMod val="50000"/>
                  </a:srgbClr>
                </a:solidFill>
                <a:latin typeface="Open Sans" pitchFamily="34" charset="0"/>
                <a:cs typeface="Calibri" pitchFamily="34" charset="0"/>
              </a:rPr>
              <a:t>   </a:t>
            </a:r>
            <a:r>
              <a:rPr lang="zh-CN" altLang="zh-CN" sz="2000" b="1" dirty="0" smtClean="0">
                <a:solidFill>
                  <a:srgbClr val="FFFFFF">
                    <a:lumMod val="50000"/>
                  </a:srgbClr>
                </a:solidFill>
                <a:latin typeface="Open Sans" pitchFamily="34" charset="0"/>
                <a:cs typeface="Calibri" pitchFamily="34" charset="0"/>
              </a:rPr>
              <a:t>本</a:t>
            </a:r>
            <a:r>
              <a:rPr lang="zh-CN" altLang="zh-CN" sz="2000" b="1" dirty="0">
                <a:solidFill>
                  <a:srgbClr val="FFFFFF">
                    <a:lumMod val="50000"/>
                  </a:srgbClr>
                </a:solidFill>
                <a:latin typeface="Open Sans" pitchFamily="34" charset="0"/>
                <a:cs typeface="Calibri" pitchFamily="34" charset="0"/>
              </a:rPr>
              <a:t>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3.1 </a:t>
            </a:r>
            <a:r>
              <a:rPr lang="zh-CN" altLang="zh-CN" sz="2800" b="1" cap="small" dirty="0" smtClean="0">
                <a:solidFill>
                  <a:srgbClr val="00C3D9"/>
                </a:solidFill>
                <a:latin typeface="微软雅黑" panose="020B0503020204020204" pitchFamily="34" charset="-122"/>
                <a:ea typeface="微软雅黑" panose="020B0503020204020204" pitchFamily="34" charset="-122"/>
              </a:rPr>
              <a:t>法律</a:t>
            </a:r>
            <a:r>
              <a:rPr lang="zh-CN" altLang="zh-CN" sz="2800" b="1" cap="small" dirty="0">
                <a:solidFill>
                  <a:srgbClr val="00C3D9"/>
                </a:solidFill>
                <a:latin typeface="微软雅黑" panose="020B0503020204020204" pitchFamily="34" charset="-122"/>
                <a:ea typeface="微软雅黑" panose="020B0503020204020204" pitchFamily="34" charset="-122"/>
              </a:rPr>
              <a:t>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3.2 </a:t>
            </a:r>
            <a:r>
              <a:rPr lang="zh-CN" altLang="en-US" sz="2800" b="1" cap="small" dirty="0" smtClean="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需求分析</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smtClean="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r>
              <a:rPr lang="zh-CN" altLang="zh-CN" sz="2400" dirty="0" smtClean="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2.1 </a:t>
            </a:r>
            <a:r>
              <a:rPr lang="zh-CN" altLang="en-US" sz="2400" b="1" cap="small" dirty="0" smtClean="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a:t>
            </a:r>
            <a:r>
              <a:rPr lang="zh-CN" altLang="zh-CN" dirty="0" smtClean="0">
                <a:solidFill>
                  <a:schemeClr val="bg1">
                    <a:lumMod val="50000"/>
                  </a:schemeClr>
                </a:solidFill>
                <a:latin typeface="微软雅黑" pitchFamily="34" charset="-122"/>
                <a:ea typeface="微软雅黑" pitchFamily="34" charset="-122"/>
              </a:rPr>
              <a:t>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2.2 </a:t>
            </a:r>
            <a:r>
              <a:rPr lang="zh-CN" altLang="en-US" sz="2400" b="1" cap="small" dirty="0" smtClean="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a:t>
            </a:r>
            <a:r>
              <a:rPr lang="zh-CN" altLang="zh-CN" dirty="0" smtClean="0">
                <a:solidFill>
                  <a:schemeClr val="bg1">
                    <a:lumMod val="50000"/>
                  </a:schemeClr>
                </a:solidFill>
                <a:latin typeface="微软雅黑" pitchFamily="34" charset="-122"/>
                <a:ea typeface="微软雅黑" pitchFamily="34" charset="-122"/>
              </a:rPr>
              <a:t>运行</a:t>
            </a:r>
            <a:r>
              <a:rPr lang="en-US" altLang="zh-CN" dirty="0">
                <a:solidFill>
                  <a:schemeClr val="bg1">
                    <a:lumMod val="50000"/>
                  </a:schemeClr>
                </a:solidFill>
                <a:latin typeface="微软雅黑" pitchFamily="34" charset="-122"/>
                <a:ea typeface="微软雅黑" pitchFamily="34" charset="-122"/>
              </a:rPr>
              <a:t>,</a:t>
            </a:r>
            <a:r>
              <a:rPr lang="zh-CN" altLang="zh-CN" dirty="0" smtClean="0">
                <a:solidFill>
                  <a:schemeClr val="bg1">
                    <a:lumMod val="50000"/>
                  </a:schemeClr>
                </a:solidFill>
                <a:latin typeface="微软雅黑" pitchFamily="34" charset="-122"/>
                <a:ea typeface="微软雅黑" pitchFamily="34" charset="-122"/>
              </a:rPr>
              <a:t>且</a:t>
            </a:r>
            <a:r>
              <a:rPr lang="zh-CN" altLang="zh-CN" dirty="0">
                <a:solidFill>
                  <a:schemeClr val="bg1">
                    <a:lumMod val="50000"/>
                  </a:schemeClr>
                </a:solidFill>
                <a:latin typeface="微软雅黑" pitchFamily="34" charset="-122"/>
                <a:ea typeface="微软雅黑" pitchFamily="34" charset="-122"/>
              </a:rPr>
              <a:t>完成度</a:t>
            </a:r>
            <a:r>
              <a:rPr lang="zh-CN" altLang="zh-CN" dirty="0" smtClean="0">
                <a:solidFill>
                  <a:schemeClr val="bg1">
                    <a:lumMod val="50000"/>
                  </a:schemeClr>
                </a:solidFill>
                <a:latin typeface="微软雅黑" pitchFamily="34" charset="-122"/>
                <a:ea typeface="微软雅黑" pitchFamily="34" charset="-122"/>
              </a:rPr>
              <a:t>到达</a:t>
            </a:r>
            <a:r>
              <a:rPr lang="en-US" altLang="zh-CN" dirty="0" smtClean="0">
                <a:solidFill>
                  <a:schemeClr val="bg1">
                    <a:lumMod val="50000"/>
                  </a:schemeClr>
                </a:solidFill>
                <a:latin typeface="微软雅黑" pitchFamily="34" charset="-122"/>
                <a:ea typeface="微软雅黑" pitchFamily="34" charset="-122"/>
              </a:rPr>
              <a:t>   		   </a:t>
            </a:r>
            <a:r>
              <a:rPr lang="zh-CN" altLang="zh-CN" dirty="0" smtClean="0">
                <a:solidFill>
                  <a:schemeClr val="bg1">
                    <a:lumMod val="50000"/>
                  </a:schemeClr>
                </a:solidFill>
                <a:latin typeface="微软雅黑" pitchFamily="34" charset="-122"/>
                <a:ea typeface="微软雅黑" pitchFamily="34" charset="-122"/>
              </a:rPr>
              <a:t>预计</a:t>
            </a:r>
            <a:r>
              <a:rPr lang="zh-CN" altLang="zh-CN" dirty="0">
                <a:solidFill>
                  <a:schemeClr val="bg1">
                    <a:lumMod val="50000"/>
                  </a:schemeClr>
                </a:solidFill>
                <a:latin typeface="微软雅黑" pitchFamily="34" charset="-122"/>
                <a:ea typeface="微软雅黑" pitchFamily="34" charset="-122"/>
              </a:rPr>
              <a:t>的目标。</a:t>
            </a:r>
          </a:p>
          <a:p>
            <a:pPr lvl="0" algn="just">
              <a:spcAft>
                <a:spcPts val="0"/>
              </a:spcAft>
            </a:pPr>
            <a:r>
              <a:rPr lang="en-US" altLang="zh-CN" dirty="0" smtClean="0">
                <a:solidFill>
                  <a:srgbClr val="FF0000"/>
                </a:solidFill>
                <a:latin typeface="微软雅黑" pitchFamily="34" charset="-122"/>
                <a:ea typeface="微软雅黑" pitchFamily="34" charset="-122"/>
              </a:rPr>
              <a:t>b)  </a:t>
            </a:r>
            <a:r>
              <a:rPr lang="zh-CN" altLang="zh-CN" dirty="0" smtClean="0">
                <a:solidFill>
                  <a:srgbClr val="FF0000"/>
                </a:solidFill>
                <a:latin typeface="微软雅黑" pitchFamily="34" charset="-122"/>
                <a:ea typeface="微软雅黑" pitchFamily="34" charset="-122"/>
              </a:rPr>
              <a:t>次要</a:t>
            </a:r>
            <a:r>
              <a:rPr lang="zh-CN" altLang="zh-CN" dirty="0">
                <a:solidFill>
                  <a:srgbClr val="FF0000"/>
                </a:solidFill>
                <a:latin typeface="微软雅黑" pitchFamily="34" charset="-122"/>
                <a:ea typeface="微软雅黑" pitchFamily="34" charset="-122"/>
              </a:rPr>
              <a:t>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smtClean="0">
                <a:solidFill>
                  <a:srgbClr val="FF0000"/>
                </a:solidFill>
                <a:latin typeface="微软雅黑" pitchFamily="34" charset="-122"/>
                <a:ea typeface="微软雅黑" pitchFamily="34" charset="-122"/>
              </a:rPr>
              <a:t>）</a:t>
            </a:r>
            <a:r>
              <a:rPr lang="zh-CN" altLang="zh-CN" dirty="0" smtClean="0">
                <a:solidFill>
                  <a:srgbClr val="FF0000"/>
                </a:solidFill>
                <a:latin typeface="微软雅黑" pitchFamily="34" charset="-122"/>
                <a:ea typeface="微软雅黑" pitchFamily="34" charset="-122"/>
              </a:rPr>
              <a:t>非</a:t>
            </a:r>
            <a:r>
              <a:rPr lang="zh-CN" altLang="zh-CN" dirty="0">
                <a:solidFill>
                  <a:srgbClr val="FF0000"/>
                </a:solidFill>
                <a:latin typeface="微软雅黑" pitchFamily="34" charset="-122"/>
                <a:ea typeface="微软雅黑" pitchFamily="34" charset="-122"/>
              </a:rPr>
              <a:t>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2.3 </a:t>
            </a:r>
            <a:r>
              <a:rPr lang="zh-CN" altLang="en-US" sz="2400" b="1" cap="small" dirty="0" smtClean="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a:t>
            </a:r>
            <a:r>
              <a:rPr lang="en-US" altLang="zh-CN" sz="2400" dirty="0" smtClean="0">
                <a:solidFill>
                  <a:schemeClr val="bg1">
                    <a:lumMod val="50000"/>
                  </a:schemeClr>
                </a:solidFill>
                <a:latin typeface="微软雅黑" pitchFamily="34" charset="-122"/>
                <a:ea typeface="微软雅黑" pitchFamily="34" charset="-122"/>
              </a:rPr>
              <a:t>. </a:t>
            </a:r>
            <a:r>
              <a:rPr lang="zh-CN" altLang="zh-CN" sz="2400" dirty="0" smtClean="0">
                <a:solidFill>
                  <a:schemeClr val="bg1">
                    <a:lumMod val="50000"/>
                  </a:schemeClr>
                </a:solidFill>
                <a:latin typeface="微软雅黑" pitchFamily="34" charset="-122"/>
                <a:ea typeface="微软雅黑" pitchFamily="34" charset="-122"/>
              </a:rPr>
              <a:t>游戏</a:t>
            </a:r>
            <a:r>
              <a:rPr lang="zh-CN" altLang="zh-CN" sz="2400" dirty="0">
                <a:solidFill>
                  <a:schemeClr val="bg1">
                    <a:lumMod val="50000"/>
                  </a:schemeClr>
                </a:solidFill>
                <a:latin typeface="微软雅黑" pitchFamily="34" charset="-122"/>
                <a:ea typeface="微软雅黑" pitchFamily="34" charset="-122"/>
              </a:rPr>
              <a:t>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a:t>
            </a:r>
            <a:r>
              <a:rPr lang="en-US" altLang="zh-CN" sz="2400" dirty="0" smtClean="0">
                <a:solidFill>
                  <a:schemeClr val="bg1">
                    <a:lumMod val="50000"/>
                  </a:schemeClr>
                </a:solidFill>
                <a:latin typeface="微软雅黑" pitchFamily="34" charset="-122"/>
                <a:ea typeface="微软雅黑" pitchFamily="34" charset="-122"/>
              </a:rPr>
              <a:t>. </a:t>
            </a:r>
            <a:r>
              <a:rPr lang="zh-CN" altLang="zh-CN" sz="2400" dirty="0" smtClean="0">
                <a:solidFill>
                  <a:schemeClr val="bg1">
                    <a:lumMod val="50000"/>
                  </a:schemeClr>
                </a:solidFill>
                <a:latin typeface="微软雅黑" pitchFamily="34" charset="-122"/>
                <a:ea typeface="微软雅黑" pitchFamily="34" charset="-122"/>
              </a:rPr>
              <a:t>游戏</a:t>
            </a:r>
            <a:r>
              <a:rPr lang="zh-CN" altLang="zh-CN" sz="2400" dirty="0">
                <a:solidFill>
                  <a:schemeClr val="bg1">
                    <a:lumMod val="50000"/>
                  </a:schemeClr>
                </a:solidFill>
                <a:latin typeface="微软雅黑" pitchFamily="34" charset="-122"/>
                <a:ea typeface="微软雅黑" pitchFamily="34" charset="-122"/>
              </a:rPr>
              <a:t>可以按照既定的规则和机制进行</a:t>
            </a:r>
          </a:p>
          <a:p>
            <a:pPr indent="304800" algn="just">
              <a:spcAft>
                <a:spcPts val="0"/>
              </a:spcAft>
            </a:pPr>
            <a:r>
              <a:rPr lang="en-US" altLang="zh-CN" sz="2400" dirty="0" smtClean="0">
                <a:solidFill>
                  <a:schemeClr val="bg1">
                    <a:lumMod val="50000"/>
                  </a:schemeClr>
                </a:solidFill>
                <a:latin typeface="微软雅黑" pitchFamily="34" charset="-122"/>
                <a:ea typeface="微软雅黑" pitchFamily="34" charset="-122"/>
              </a:rPr>
              <a:t>C. </a:t>
            </a:r>
            <a:r>
              <a:rPr lang="zh-CN" altLang="zh-CN" sz="2400" dirty="0" smtClean="0">
                <a:solidFill>
                  <a:schemeClr val="bg1">
                    <a:lumMod val="50000"/>
                  </a:schemeClr>
                </a:solidFill>
                <a:latin typeface="微软雅黑" pitchFamily="34" charset="-122"/>
                <a:ea typeface="微软雅黑" pitchFamily="34" charset="-122"/>
              </a:rPr>
              <a:t>游戏</a:t>
            </a:r>
            <a:r>
              <a:rPr lang="zh-CN" altLang="zh-CN" sz="2400" dirty="0">
                <a:solidFill>
                  <a:schemeClr val="bg1">
                    <a:lumMod val="50000"/>
                  </a:schemeClr>
                </a:solidFill>
                <a:latin typeface="微软雅黑" pitchFamily="34" charset="-122"/>
                <a:ea typeface="微软雅黑" pitchFamily="34" charset="-122"/>
              </a:rPr>
              <a:t>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a:t>
            </a:r>
            <a:r>
              <a:rPr lang="en-US" altLang="zh-CN" sz="2400" dirty="0" smtClean="0">
                <a:solidFill>
                  <a:schemeClr val="bg1">
                    <a:lumMod val="50000"/>
                  </a:schemeClr>
                </a:solidFill>
                <a:latin typeface="微软雅黑" pitchFamily="34" charset="-122"/>
                <a:ea typeface="微软雅黑" pitchFamily="34" charset="-122"/>
              </a:rPr>
              <a:t>. </a:t>
            </a:r>
            <a:r>
              <a:rPr lang="zh-CN" altLang="zh-CN" sz="2400" dirty="0" smtClean="0">
                <a:solidFill>
                  <a:schemeClr val="bg1">
                    <a:lumMod val="50000"/>
                  </a:schemeClr>
                </a:solidFill>
                <a:latin typeface="微软雅黑" pitchFamily="34" charset="-122"/>
                <a:ea typeface="微软雅黑" pitchFamily="34" charset="-122"/>
              </a:rPr>
              <a:t>不同</a:t>
            </a:r>
            <a:r>
              <a:rPr lang="zh-CN" altLang="zh-CN" sz="2400" dirty="0">
                <a:solidFill>
                  <a:schemeClr val="bg1">
                    <a:lumMod val="50000"/>
                  </a:schemeClr>
                </a:solidFill>
                <a:latin typeface="微软雅黑" pitchFamily="34" charset="-122"/>
                <a:ea typeface="微软雅黑" pitchFamily="34" charset="-122"/>
              </a:rPr>
              <a:t>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2.4 </a:t>
            </a:r>
            <a:r>
              <a:rPr lang="zh-CN" altLang="en-US" sz="2400" b="1" cap="small" dirty="0" smtClean="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r>
              <a:rPr lang="zh-CN" altLang="zh-CN" sz="2400" dirty="0" smtClean="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5" y="1127685"/>
            <a:ext cx="285089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3.1 </a:t>
            </a:r>
            <a:r>
              <a:rPr lang="zh-CN" altLang="en-US" sz="2400" b="1" cap="small" dirty="0" smtClean="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smtClean="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smtClean="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95153" y="153291"/>
            <a:ext cx="337398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279673" y="92910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4" name="Copyright Notice"/>
          <p:cNvSpPr>
            <a:spLocks/>
          </p:cNvSpPr>
          <p:nvPr/>
        </p:nvSpPr>
        <p:spPr bwMode="auto">
          <a:xfrm>
            <a:off x="178553" y="1144776"/>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4</a:t>
            </a:r>
            <a:r>
              <a:rPr lang="en-US" altLang="zh-CN" sz="2400" b="1" cap="small" dirty="0" smtClean="0">
                <a:solidFill>
                  <a:srgbClr val="00C3D9"/>
                </a:solidFill>
                <a:latin typeface="微软雅黑" panose="020B0503020204020204" pitchFamily="34" charset="-122"/>
                <a:ea typeface="微软雅黑" panose="020B0503020204020204" pitchFamily="34" charset="-122"/>
              </a:rPr>
              <a:t>.1 </a:t>
            </a:r>
            <a:r>
              <a:rPr lang="zh-CN" altLang="en-US" sz="2400" b="1" cap="small" dirty="0" smtClean="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46632" y="162318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a:t>
            </a:r>
            <a:r>
              <a:rPr lang="zh-CN" altLang="zh-CN" b="1" dirty="0" smtClean="0">
                <a:solidFill>
                  <a:schemeClr val="bg1">
                    <a:lumMod val="50000"/>
                  </a:schemeClr>
                </a:solidFill>
                <a:latin typeface="微软雅黑" pitchFamily="34" charset="-122"/>
                <a:ea typeface="微软雅黑" pitchFamily="34" charset="-122"/>
              </a:rPr>
              <a:t>友好</a:t>
            </a:r>
            <a:r>
              <a:rPr lang="zh-CN" altLang="en-US" b="1" dirty="0" smtClean="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78553" y="2357083"/>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4.2 </a:t>
            </a:r>
            <a:r>
              <a:rPr lang="zh-CN" altLang="en-US" sz="2400" b="1" cap="small" dirty="0" smtClean="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46632" y="291184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78553" y="3423301"/>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4.3 </a:t>
            </a:r>
            <a:r>
              <a:rPr lang="zh-CN" altLang="en-US" sz="2400" b="1" cap="small" dirty="0">
                <a:solidFill>
                  <a:srgbClr val="00C3D9"/>
                </a:solidFill>
                <a:latin typeface="微软雅黑" panose="020B0503020204020204" pitchFamily="34" charset="-122"/>
                <a:ea typeface="微软雅黑" panose="020B0503020204020204" pitchFamily="34" charset="-122"/>
              </a:rPr>
              <a:t>软件</a:t>
            </a:r>
            <a:r>
              <a:rPr lang="zh-CN" altLang="en-US" sz="2400" b="1" cap="small" dirty="0" smtClean="0">
                <a:solidFill>
                  <a:srgbClr val="00C3D9"/>
                </a:solidFill>
                <a:latin typeface="微软雅黑" panose="020B0503020204020204" pitchFamily="34" charset="-122"/>
                <a:ea typeface="微软雅黑" panose="020B0503020204020204" pitchFamily="34" charset="-122"/>
              </a:rPr>
              <a:t>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46632" y="394747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smtClean="0">
                <a:solidFill>
                  <a:schemeClr val="bg1">
                    <a:lumMod val="50000"/>
                  </a:schemeClr>
                </a:solidFill>
                <a:latin typeface="微软雅黑" pitchFamily="34" charset="-122"/>
                <a:ea typeface="微软雅黑" pitchFamily="34" charset="-122"/>
              </a:rPr>
              <a:t>ios12.0</a:t>
            </a:r>
            <a:r>
              <a:rPr lang="zh-CN" altLang="en-US" b="1" dirty="0" smtClean="0">
                <a:solidFill>
                  <a:schemeClr val="bg1">
                    <a:lumMod val="50000"/>
                  </a:schemeClr>
                </a:solidFill>
                <a:latin typeface="微软雅黑" pitchFamily="34" charset="-122"/>
                <a:ea typeface="微软雅黑" pitchFamily="34" charset="-122"/>
              </a:rPr>
              <a:t>以下版本</a:t>
            </a:r>
            <a:r>
              <a:rPr lang="zh-CN" altLang="zh-CN" b="1" dirty="0" smtClean="0">
                <a:solidFill>
                  <a:schemeClr val="bg1">
                    <a:lumMod val="50000"/>
                  </a:schemeClr>
                </a:solidFill>
                <a:latin typeface="微软雅黑" pitchFamily="34" charset="-122"/>
                <a:ea typeface="微软雅黑" pitchFamily="34" charset="-122"/>
              </a:rPr>
              <a:t>都</a:t>
            </a:r>
            <a:r>
              <a:rPr lang="zh-CN" altLang="zh-CN" b="1" dirty="0">
                <a:solidFill>
                  <a:schemeClr val="bg1">
                    <a:lumMod val="50000"/>
                  </a:schemeClr>
                </a:solidFill>
                <a:latin typeface="微软雅黑" pitchFamily="34" charset="-122"/>
                <a:ea typeface="微软雅黑" pitchFamily="34" charset="-122"/>
              </a:rPr>
              <a:t>可以支持</a:t>
            </a:r>
          </a:p>
        </p:txBody>
      </p:sp>
      <p:sp>
        <p:nvSpPr>
          <p:cNvPr id="30" name="Copyright Notice"/>
          <p:cNvSpPr>
            <a:spLocks/>
          </p:cNvSpPr>
          <p:nvPr/>
        </p:nvSpPr>
        <p:spPr bwMode="auto">
          <a:xfrm>
            <a:off x="192796" y="4467382"/>
            <a:ext cx="194934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smtClean="0">
                <a:solidFill>
                  <a:srgbClr val="00C3D9"/>
                </a:solidFill>
                <a:latin typeface="微软雅黑" panose="020B0503020204020204" pitchFamily="34" charset="-122"/>
                <a:ea typeface="微软雅黑" panose="020B0503020204020204" pitchFamily="34" charset="-122"/>
              </a:rPr>
              <a:t>4.4 </a:t>
            </a:r>
            <a:r>
              <a:rPr lang="zh-CN" altLang="en-US" sz="2400" b="1" cap="small" dirty="0" smtClean="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46632" y="499155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sp>
        <p:nvSpPr>
          <p:cNvPr id="32" name="椭圆 31"/>
          <p:cNvSpPr/>
          <p:nvPr/>
        </p:nvSpPr>
        <p:spPr>
          <a:xfrm>
            <a:off x="4401465" y="11559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3020623" cy="710452"/>
            <a:chOff x="3879320" y="484463"/>
            <a:chExt cx="30206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91138" y="529973"/>
              <a:ext cx="23088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327670" y="1435063"/>
            <a:ext cx="2765501" cy="837793"/>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可行性分析</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需求分析</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总体设计</a:t>
            </a:r>
            <a:r>
              <a:rPr lang="en-US" altLang="zh-CN" sz="2400" b="1" dirty="0" smtClean="0">
                <a:solidFill>
                  <a:schemeClr val="tx1">
                    <a:lumMod val="50000"/>
                    <a:lumOff val="50000"/>
                  </a:schemeClr>
                </a:solidFill>
                <a:latin typeface="微软雅黑" pitchFamily="34" charset="-122"/>
                <a:ea typeface="微软雅黑" pitchFamily="34" charset="-122"/>
              </a:rPr>
              <a:t>+</a:t>
            </a:r>
            <a:r>
              <a:rPr lang="zh-CN" altLang="en-US" sz="2400" b="1" dirty="0" smtClean="0">
                <a:solidFill>
                  <a:schemeClr val="tx1">
                    <a:lumMod val="50000"/>
                    <a:lumOff val="50000"/>
                  </a:schemeClr>
                </a:solidFill>
                <a:latin typeface="微软雅黑" pitchFamily="34" charset="-122"/>
                <a:ea typeface="微软雅黑" pitchFamily="34" charset="-122"/>
              </a:rPr>
              <a:t>详细设计</a:t>
            </a:r>
            <a:endParaRPr lang="zh-CN" altLang="en-US" sz="2400" b="1" dirty="0">
              <a:solidFill>
                <a:schemeClr val="tx1">
                  <a:lumMod val="50000"/>
                  <a:lumOff val="50000"/>
                </a:schemeClr>
              </a:solidFill>
              <a:latin typeface="微软雅黑" pitchFamily="34" charset="-122"/>
              <a:ea typeface="微软雅黑" pitchFamily="34" charset="-122"/>
            </a:endParaRP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smtClean="0">
                <a:latin typeface="微软雅黑" panose="020B0503020204020204" pitchFamily="34" charset="-122"/>
                <a:ea typeface="微软雅黑" panose="020B0503020204020204" pitchFamily="34" charset="-122"/>
              </a:rPr>
              <a:t>目录</a:t>
            </a:r>
            <a:endParaRPr lang="zh-CN" altLang="en-US" sz="5400" b="1" dirty="0">
              <a:latin typeface="微软雅黑" panose="020B0503020204020204" pitchFamily="34" charset="-122"/>
              <a:ea typeface="微软雅黑" panose="020B0503020204020204" pitchFamily="34" charset="-122"/>
            </a:endParaRP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代码清单</a:t>
            </a:r>
            <a:r>
              <a:rPr lang="en-US" altLang="zh-CN" sz="2400" b="1" dirty="0" smtClean="0">
                <a:solidFill>
                  <a:schemeClr val="tx1">
                    <a:lumMod val="50000"/>
                    <a:lumOff val="50000"/>
                  </a:schemeClr>
                </a:solidFill>
                <a:latin typeface="微软雅黑" pitchFamily="34" charset="-122"/>
                <a:ea typeface="微软雅黑" pitchFamily="34" charset="-122"/>
              </a:rPr>
              <a:t>+</a:t>
            </a:r>
            <a:r>
              <a:rPr lang="zh-CN" altLang="en-US" sz="2400" b="1" dirty="0" smtClean="0">
                <a:solidFill>
                  <a:schemeClr val="tx1">
                    <a:lumMod val="50000"/>
                    <a:lumOff val="50000"/>
                  </a:schemeClr>
                </a:solidFill>
                <a:latin typeface="微软雅黑" pitchFamily="34" charset="-122"/>
                <a:ea typeface="微软雅黑" pitchFamily="34" charset="-122"/>
              </a:rPr>
              <a:t>测试用例</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项目总结</a:t>
            </a:r>
            <a:endParaRPr lang="zh-CN" altLang="en-US"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285429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smtClean="0">
                <a:solidFill>
                  <a:srgbClr val="00C3D9"/>
                </a:solidFill>
                <a:latin typeface="微软雅黑" panose="020B0503020204020204" pitchFamily="34" charset="-122"/>
                <a:ea typeface="微软雅黑" panose="020B0503020204020204" pitchFamily="34" charset="-122"/>
              </a:rPr>
              <a:t>2. </a:t>
            </a:r>
            <a:r>
              <a:rPr lang="zh-CN" altLang="en-US" sz="2800" b="1" cap="small" dirty="0" smtClean="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79603" y="767158"/>
            <a:ext cx="5758180" cy="1718945"/>
          </a:xfrm>
          <a:prstGeom prst="rect">
            <a:avLst/>
          </a:prstGeom>
        </p:spPr>
      </p:pic>
      <p:pic>
        <p:nvPicPr>
          <p:cNvPr id="37" name="图片 36"/>
          <p:cNvPicPr/>
          <p:nvPr/>
        </p:nvPicPr>
        <p:blipFill>
          <a:blip r:embed="rId4"/>
          <a:stretch>
            <a:fillRect/>
          </a:stretch>
        </p:blipFill>
        <p:spPr>
          <a:xfrm>
            <a:off x="217140" y="2785505"/>
            <a:ext cx="5274310" cy="2013585"/>
          </a:xfrm>
          <a:prstGeom prst="rect">
            <a:avLst/>
          </a:prstGeom>
        </p:spPr>
      </p:pic>
      <p:pic>
        <p:nvPicPr>
          <p:cNvPr id="38" name="图片 37"/>
          <p:cNvPicPr/>
          <p:nvPr/>
        </p:nvPicPr>
        <p:blipFill>
          <a:blip r:embed="rId5"/>
          <a:stretch>
            <a:fillRect/>
          </a:stretch>
        </p:blipFill>
        <p:spPr>
          <a:xfrm>
            <a:off x="217140" y="5235509"/>
            <a:ext cx="5274310" cy="1003300"/>
          </a:xfrm>
          <a:prstGeom prst="rect">
            <a:avLst/>
          </a:prstGeom>
        </p:spPr>
      </p:pic>
      <p:pic>
        <p:nvPicPr>
          <p:cNvPr id="39" name="图片 38"/>
          <p:cNvPicPr/>
          <p:nvPr/>
        </p:nvPicPr>
        <p:blipFill>
          <a:blip r:embed="rId6"/>
          <a:stretch>
            <a:fillRect/>
          </a:stretch>
        </p:blipFill>
        <p:spPr>
          <a:xfrm>
            <a:off x="6317386" y="725565"/>
            <a:ext cx="5274310" cy="1802130"/>
          </a:xfrm>
          <a:prstGeom prst="rect">
            <a:avLst/>
          </a:prstGeom>
        </p:spPr>
      </p:pic>
      <p:pic>
        <p:nvPicPr>
          <p:cNvPr id="40" name="图片 39"/>
          <p:cNvPicPr/>
          <p:nvPr/>
        </p:nvPicPr>
        <p:blipFill>
          <a:blip r:embed="rId7"/>
          <a:stretch>
            <a:fillRect/>
          </a:stretch>
        </p:blipFill>
        <p:spPr>
          <a:xfrm>
            <a:off x="6317386" y="2698210"/>
            <a:ext cx="5274310" cy="1322070"/>
          </a:xfrm>
          <a:prstGeom prst="rect">
            <a:avLst/>
          </a:prstGeom>
        </p:spPr>
      </p:pic>
      <p:pic>
        <p:nvPicPr>
          <p:cNvPr id="41" name="图片 40"/>
          <p:cNvPicPr/>
          <p:nvPr/>
        </p:nvPicPr>
        <p:blipFill>
          <a:blip r:embed="rId8"/>
          <a:stretch>
            <a:fillRect/>
          </a:stretch>
        </p:blipFill>
        <p:spPr>
          <a:xfrm>
            <a:off x="6317386" y="4250616"/>
            <a:ext cx="4305300" cy="857250"/>
          </a:xfrm>
          <a:prstGeom prst="rect">
            <a:avLst/>
          </a:prstGeom>
        </p:spPr>
      </p:pic>
      <p:pic>
        <p:nvPicPr>
          <p:cNvPr id="42" name="图片 41"/>
          <p:cNvPicPr/>
          <p:nvPr/>
        </p:nvPicPr>
        <p:blipFill>
          <a:blip r:embed="rId9"/>
          <a:stretch>
            <a:fillRect/>
          </a:stretch>
        </p:blipFill>
        <p:spPr>
          <a:xfrm>
            <a:off x="6317386" y="5519241"/>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smtClean="0">
                <a:solidFill>
                  <a:srgbClr val="00C3D9"/>
                </a:solidFill>
                <a:latin typeface="微软雅黑" panose="020B0503020204020204" pitchFamily="34" charset="-122"/>
                <a:ea typeface="微软雅黑" panose="020B0503020204020204" pitchFamily="34" charset="-122"/>
              </a:rPr>
              <a:t>3.ER</a:t>
            </a:r>
            <a:r>
              <a:rPr lang="zh-CN" altLang="en-US" sz="2800" b="1" cap="small" dirty="0" smtClean="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595210" y="1217094"/>
            <a:ext cx="5274310" cy="3639185"/>
          </a:xfrm>
          <a:prstGeom prst="rect">
            <a:avLst/>
          </a:prstGeom>
        </p:spPr>
      </p:pic>
      <p:sp>
        <p:nvSpPr>
          <p:cNvPr id="5" name="矩形 4"/>
          <p:cNvSpPr/>
          <p:nvPr/>
        </p:nvSpPr>
        <p:spPr>
          <a:xfrm>
            <a:off x="6631537" y="181457"/>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smtClean="0">
                <a:solidFill>
                  <a:srgbClr val="00C3D9"/>
                </a:solidFill>
                <a:latin typeface="微软雅黑" panose="020B0503020204020204" pitchFamily="34" charset="-122"/>
                <a:ea typeface="微软雅黑" panose="020B0503020204020204" pitchFamily="34" charset="-122"/>
              </a:rPr>
              <a:t>4.</a:t>
            </a:r>
            <a:r>
              <a:rPr lang="zh-CN" altLang="en-US" sz="2800" b="1" cap="small" dirty="0" smtClean="0">
                <a:solidFill>
                  <a:srgbClr val="00C3D9"/>
                </a:solidFill>
                <a:latin typeface="微软雅黑" panose="020B0503020204020204" pitchFamily="34" charset="-122"/>
                <a:ea typeface="微软雅黑" panose="020B0503020204020204" pitchFamily="34" charset="-122"/>
              </a:rPr>
              <a:t>类图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4"/>
          <a:stretch>
            <a:fillRect/>
          </a:stretch>
        </p:blipFill>
        <p:spPr>
          <a:xfrm>
            <a:off x="6945791" y="1500545"/>
            <a:ext cx="3580130" cy="2918460"/>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45750"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5</a:t>
            </a:r>
            <a:r>
              <a:rPr lang="en-US" altLang="zh-CN" sz="2800" b="1" cap="small" dirty="0" smtClean="0">
                <a:solidFill>
                  <a:srgbClr val="00C3D9"/>
                </a:solidFill>
                <a:latin typeface="微软雅黑" panose="020B0503020204020204" pitchFamily="34" charset="-122"/>
                <a:ea typeface="微软雅黑" panose="020B0503020204020204" pitchFamily="34" charset="-122"/>
              </a:rPr>
              <a:t>.</a:t>
            </a:r>
            <a:r>
              <a:rPr lang="zh-CN" altLang="en-US" sz="2800" b="1" cap="small" dirty="0" smtClean="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总体设计＋详细设计</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a:t>
            </a:r>
            <a:r>
              <a:rPr lang="zh-CN" altLang="zh-CN" sz="2000" dirty="0">
                <a:solidFill>
                  <a:srgbClr val="FF0000"/>
                </a:solidFill>
                <a:latin typeface="微软雅黑" pitchFamily="34" charset="-122"/>
                <a:ea typeface="微软雅黑" pitchFamily="34" charset="-122"/>
              </a:rPr>
              <a:t>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smtClean="0">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01780" y="260502"/>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smtClean="0">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057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01780" y="260502"/>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3" name="Copyright Notice"/>
          <p:cNvSpPr>
            <a:spLocks/>
          </p:cNvSpPr>
          <p:nvPr/>
        </p:nvSpPr>
        <p:spPr bwMode="auto">
          <a:xfrm>
            <a:off x="41899" y="1723547"/>
            <a:ext cx="27970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3.1</a:t>
            </a:r>
            <a:r>
              <a:rPr lang="zh-CN" altLang="en-US" sz="3600" b="1" cap="small" dirty="0" smtClean="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gridCol w="2881592"/>
                <a:gridCol w="3588796"/>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smtClean="0">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267212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3.2 </a:t>
            </a:r>
            <a:r>
              <a:rPr lang="zh-CN" altLang="en-US" sz="3200" b="1" cap="small" dirty="0" smtClean="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3.3 </a:t>
            </a:r>
            <a:r>
              <a:rPr lang="zh-CN" altLang="en-US" sz="3200" b="1" cap="small" dirty="0" smtClean="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3.4 </a:t>
            </a:r>
            <a:r>
              <a:rPr lang="zh-CN" altLang="en-US" sz="3200" b="1" cap="small" dirty="0" smtClean="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09" y="3814170"/>
            <a:ext cx="26721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3.5 </a:t>
            </a:r>
            <a:r>
              <a:rPr lang="zh-CN" altLang="en-US" sz="3200" b="1" cap="small" dirty="0" smtClean="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smtClean="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a:solidFill>
                  <a:schemeClr val="tx1">
                    <a:lumMod val="50000"/>
                    <a:lumOff val="50000"/>
                  </a:schemeClr>
                </a:solidFill>
                <a:latin typeface="微软雅黑" pitchFamily="34" charset="-122"/>
                <a:ea typeface="微软雅黑" pitchFamily="34" charset="-122"/>
              </a:rPr>
              <a:t>SQL</a:t>
            </a:r>
            <a:r>
              <a:rPr lang="zh-CN" altLang="zh-CN" sz="2000" dirty="0">
                <a:solidFill>
                  <a:schemeClr val="tx1">
                    <a:lumMod val="50000"/>
                    <a:lumOff val="50000"/>
                  </a:schemeClr>
                </a:solidFill>
                <a:latin typeface="微软雅黑" pitchFamily="34" charset="-122"/>
                <a:ea typeface="微软雅黑" pitchFamily="34" charset="-122"/>
              </a:rPr>
              <a:t>链接</a:t>
            </a: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smtClean="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8" y="166892"/>
            <a:ext cx="20393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椭圆 31"/>
          <p:cNvSpPr/>
          <p:nvPr/>
        </p:nvSpPr>
        <p:spPr>
          <a:xfrm>
            <a:off x="3197574" y="121381"/>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6" name="Copyright Notice"/>
          <p:cNvSpPr>
            <a:spLocks/>
          </p:cNvSpPr>
          <p:nvPr/>
        </p:nvSpPr>
        <p:spPr bwMode="auto">
          <a:xfrm>
            <a:off x="99467" y="1030385"/>
            <a:ext cx="32496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4.1</a:t>
            </a:r>
            <a:r>
              <a:rPr lang="zh-CN" altLang="en-US" sz="3600" b="1" cap="small" dirty="0" smtClean="0">
                <a:solidFill>
                  <a:srgbClr val="00C3D9"/>
                </a:solidFill>
                <a:latin typeface="微软雅黑" panose="020B0503020204020204" pitchFamily="34" charset="-122"/>
                <a:ea typeface="微软雅黑" panose="020B0503020204020204" pitchFamily="34" charset="-122"/>
              </a:rPr>
              <a:t>各模块概述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smtClean="0">
                <a:solidFill>
                  <a:schemeClr val="bg2"/>
                </a:solidFill>
              </a:rPr>
              <a:t>MOBILE</a:t>
            </a:r>
            <a:endParaRPr lang="en-GB" b="1" dirty="0">
              <a:solidFill>
                <a:schemeClr val="bg2"/>
              </a:solidFill>
            </a:endParaRPr>
          </a:p>
        </p:txBody>
      </p:sp>
      <p:sp>
        <p:nvSpPr>
          <p:cNvPr id="16" name="Copyright Notice"/>
          <p:cNvSpPr>
            <a:spLocks/>
          </p:cNvSpPr>
          <p:nvPr/>
        </p:nvSpPr>
        <p:spPr bwMode="auto">
          <a:xfrm>
            <a:off x="65284" y="201443"/>
            <a:ext cx="426743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4.2 </a:t>
            </a:r>
            <a:r>
              <a:rPr lang="zh-CN" altLang="en-US" sz="3600" b="1" cap="small" dirty="0" smtClean="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a:t>
            </a:r>
            <a:r>
              <a:rPr lang="zh-CN" altLang="zh-CN" sz="2800" b="1" dirty="0" smtClean="0">
                <a:solidFill>
                  <a:schemeClr val="tx1">
                    <a:lumMod val="50000"/>
                    <a:lumOff val="50000"/>
                  </a:schemeClr>
                </a:solidFill>
                <a:latin typeface="微软雅黑" pitchFamily="34" charset="-122"/>
                <a:ea typeface="微软雅黑" pitchFamily="34" charset="-122"/>
              </a:rPr>
              <a:t>管理</a:t>
            </a:r>
            <a:r>
              <a:rPr lang="zh-CN" altLang="en-US" sz="2800" b="1" dirty="0" smtClean="0">
                <a:solidFill>
                  <a:schemeClr val="tx1">
                    <a:lumMod val="50000"/>
                    <a:lumOff val="50000"/>
                  </a:schemeClr>
                </a:solidFill>
                <a:latin typeface="微软雅黑" pitchFamily="34" charset="-122"/>
                <a:ea typeface="微软雅黑" pitchFamily="34" charset="-122"/>
              </a:rPr>
              <a:t>。</a:t>
            </a:r>
            <a:endParaRPr lang="en-US" altLang="zh-CN" sz="2800" b="1" dirty="0" smtClean="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smtClean="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smtClean="0">
                <a:solidFill>
                  <a:schemeClr val="tx1">
                    <a:lumMod val="50000"/>
                    <a:lumOff val="50000"/>
                  </a:schemeClr>
                </a:solidFill>
                <a:latin typeface="微软雅黑" pitchFamily="34" charset="-122"/>
                <a:ea typeface="微软雅黑" pitchFamily="34" charset="-122"/>
              </a:rPr>
              <a:t>分层</a:t>
            </a:r>
            <a:r>
              <a:rPr lang="zh-CN" altLang="zh-CN" sz="2800" b="1" dirty="0">
                <a:solidFill>
                  <a:schemeClr val="tx1">
                    <a:lumMod val="50000"/>
                    <a:lumOff val="50000"/>
                  </a:schemeClr>
                </a:solidFill>
                <a:latin typeface="微软雅黑" pitchFamily="34" charset="-122"/>
                <a:ea typeface="微软雅黑" pitchFamily="34" charset="-122"/>
              </a:rPr>
              <a:t>的模块划程序设计思想，整个系统采用模块化结构设计，作为应用程序有较强的课操作性和扩展性</a:t>
            </a:r>
            <a:r>
              <a:rPr lang="zh-CN" altLang="zh-CN" sz="2800" b="1" dirty="0" smtClean="0">
                <a:solidFill>
                  <a:schemeClr val="tx1">
                    <a:lumMod val="50000"/>
                    <a:lumOff val="50000"/>
                  </a:schemeClr>
                </a:solidFill>
                <a:latin typeface="微软雅黑" pitchFamily="34" charset="-122"/>
                <a:ea typeface="微软雅黑" pitchFamily="34" charset="-122"/>
              </a:rPr>
              <a:t>。</a:t>
            </a:r>
            <a:endParaRPr lang="en-US" altLang="zh-CN" sz="2800" b="1" dirty="0" smtClean="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项目计划</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6743" y="168433"/>
            <a:ext cx="2646878" cy="830997"/>
          </a:xfrm>
          <a:prstGeom prst="rect">
            <a:avLst/>
          </a:prstGeom>
        </p:spPr>
        <p:txBody>
          <a:bodyPr wrap="none">
            <a:spAutoFit/>
          </a:bodyPr>
          <a:lstStyle/>
          <a:p>
            <a:r>
              <a:rPr lang="zh-CN" altLang="en-US" sz="4800" b="1" dirty="0" smtClean="0">
                <a:solidFill>
                  <a:srgbClr val="00C3D9"/>
                </a:solidFill>
                <a:latin typeface="微软雅黑" pitchFamily="34" charset="-122"/>
                <a:ea typeface="微软雅黑" pitchFamily="34" charset="-122"/>
              </a:rPr>
              <a:t>详细设计</a:t>
            </a:r>
            <a:endParaRPr lang="zh-CN" altLang="en-US" sz="4800" dirty="0"/>
          </a:p>
        </p:txBody>
      </p:sp>
      <p:sp>
        <p:nvSpPr>
          <p:cNvPr id="13" name="文本框 12"/>
          <p:cNvSpPr txBox="1"/>
          <p:nvPr/>
        </p:nvSpPr>
        <p:spPr>
          <a:xfrm>
            <a:off x="649477" y="1170775"/>
            <a:ext cx="3461049" cy="523220"/>
          </a:xfrm>
          <a:prstGeom prst="rect">
            <a:avLst/>
          </a:prstGeom>
          <a:noFill/>
        </p:spPr>
        <p:txBody>
          <a:bodyPr wrap="square" rtlCol="0">
            <a:spAutoFit/>
          </a:bodyPr>
          <a:lstStyle/>
          <a:p>
            <a:r>
              <a:rPr lang="zh-CN" altLang="en-US" sz="2800" b="1" dirty="0" smtClean="0">
                <a:solidFill>
                  <a:srgbClr val="00C3D9"/>
                </a:solidFill>
                <a:latin typeface="微软雅黑" pitchFamily="34" charset="-122"/>
                <a:ea typeface="微软雅黑" pitchFamily="34" charset="-122"/>
              </a:rPr>
              <a:t>各模块</a:t>
            </a:r>
            <a:r>
              <a:rPr lang="en-US" altLang="zh-CN" sz="2800" b="1" dirty="0" smtClean="0">
                <a:solidFill>
                  <a:srgbClr val="00C3D9"/>
                </a:solidFill>
                <a:latin typeface="微软雅黑" pitchFamily="34" charset="-122"/>
                <a:ea typeface="微软雅黑" pitchFamily="34" charset="-122"/>
              </a:rPr>
              <a:t>Jackson</a:t>
            </a:r>
            <a:r>
              <a:rPr lang="zh-CN" altLang="en-US" sz="2800" b="1" dirty="0" smtClean="0">
                <a:solidFill>
                  <a:srgbClr val="00C3D9"/>
                </a:solidFill>
                <a:latin typeface="微软雅黑" pitchFamily="34" charset="-122"/>
                <a:ea typeface="微软雅黑" pitchFamily="34" charset="-122"/>
              </a:rPr>
              <a:t>图</a:t>
            </a:r>
            <a:endParaRPr lang="zh-CN" altLang="en-US" sz="2800" b="1" dirty="0">
              <a:solidFill>
                <a:srgbClr val="00C3D9"/>
              </a:solidFill>
              <a:latin typeface="微软雅黑" pitchFamily="34" charset="-122"/>
              <a:ea typeface="微软雅黑" pitchFamily="34" charset="-122"/>
            </a:endParaRPr>
          </a:p>
        </p:txBody>
      </p:sp>
      <p:pic>
        <p:nvPicPr>
          <p:cNvPr id="19" name="图片 18"/>
          <p:cNvPicPr/>
          <p:nvPr/>
        </p:nvPicPr>
        <p:blipFill>
          <a:blip r:embed="rId3"/>
          <a:stretch>
            <a:fillRect/>
          </a:stretch>
        </p:blipFill>
        <p:spPr>
          <a:xfrm>
            <a:off x="521714" y="1791022"/>
            <a:ext cx="5147310" cy="2969895"/>
          </a:xfrm>
          <a:prstGeom prst="rect">
            <a:avLst/>
          </a:prstGeom>
        </p:spPr>
      </p:pic>
      <p:pic>
        <p:nvPicPr>
          <p:cNvPr id="20" name="图片 19"/>
          <p:cNvPicPr/>
          <p:nvPr/>
        </p:nvPicPr>
        <p:blipFill>
          <a:blip r:embed="rId4"/>
          <a:stretch>
            <a:fillRect/>
          </a:stretch>
        </p:blipFill>
        <p:spPr>
          <a:xfrm>
            <a:off x="5900708" y="1791023"/>
            <a:ext cx="5533566" cy="2969892"/>
          </a:xfrm>
          <a:prstGeom prst="rect">
            <a:avLst/>
          </a:prstGeom>
        </p:spPr>
      </p:pic>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3461049" cy="523220"/>
          </a:xfrm>
          <a:prstGeom prst="rect">
            <a:avLst/>
          </a:prstGeom>
          <a:noFill/>
        </p:spPr>
        <p:txBody>
          <a:bodyPr wrap="square" rtlCol="0">
            <a:spAutoFit/>
          </a:bodyPr>
          <a:lstStyle/>
          <a:p>
            <a:r>
              <a:rPr lang="zh-CN" altLang="en-US" sz="2800" b="1" dirty="0" smtClean="0">
                <a:solidFill>
                  <a:srgbClr val="00C3D9"/>
                </a:solidFill>
                <a:latin typeface="微软雅黑" pitchFamily="34" charset="-122"/>
                <a:ea typeface="微软雅黑" pitchFamily="34" charset="-122"/>
              </a:rPr>
              <a:t>各模块</a:t>
            </a:r>
            <a:r>
              <a:rPr lang="en-US" altLang="zh-CN" sz="2800" b="1" dirty="0" smtClean="0">
                <a:solidFill>
                  <a:srgbClr val="00C3D9"/>
                </a:solidFill>
                <a:latin typeface="微软雅黑" pitchFamily="34" charset="-122"/>
                <a:ea typeface="微软雅黑" pitchFamily="34" charset="-122"/>
              </a:rPr>
              <a:t>Jackson</a:t>
            </a:r>
            <a:r>
              <a:rPr lang="zh-CN" altLang="en-US" sz="2800" b="1" dirty="0" smtClean="0">
                <a:solidFill>
                  <a:srgbClr val="00C3D9"/>
                </a:solidFill>
                <a:latin typeface="微软雅黑" pitchFamily="34" charset="-122"/>
                <a:ea typeface="微软雅黑" pitchFamily="34" charset="-122"/>
              </a:rPr>
              <a:t>图</a:t>
            </a:r>
            <a:endParaRPr lang="zh-CN" altLang="en-US" sz="2800" b="1" dirty="0">
              <a:solidFill>
                <a:srgbClr val="00C3D9"/>
              </a:solidFill>
              <a:latin typeface="微软雅黑" pitchFamily="34" charset="-122"/>
              <a:ea typeface="微软雅黑" pitchFamily="34" charset="-122"/>
            </a:endParaRPr>
          </a:p>
        </p:txBody>
      </p:sp>
      <p:pic>
        <p:nvPicPr>
          <p:cNvPr id="6" name="图片 5"/>
          <p:cNvPicPr/>
          <p:nvPr/>
        </p:nvPicPr>
        <p:blipFill>
          <a:blip r:embed="rId3"/>
          <a:stretch>
            <a:fillRect/>
          </a:stretch>
        </p:blipFill>
        <p:spPr>
          <a:xfrm>
            <a:off x="179459" y="1517877"/>
            <a:ext cx="5274310" cy="3024505"/>
          </a:xfrm>
          <a:prstGeom prst="rect">
            <a:avLst/>
          </a:prstGeom>
        </p:spPr>
      </p:pic>
      <p:pic>
        <p:nvPicPr>
          <p:cNvPr id="7" name="图片 6"/>
          <p:cNvPicPr/>
          <p:nvPr/>
        </p:nvPicPr>
        <p:blipFill>
          <a:blip r:embed="rId4"/>
          <a:stretch>
            <a:fillRect/>
          </a:stretch>
        </p:blipFill>
        <p:spPr>
          <a:xfrm>
            <a:off x="6303801" y="1517876"/>
            <a:ext cx="5274310" cy="3024505"/>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3461049" cy="523220"/>
          </a:xfrm>
          <a:prstGeom prst="rect">
            <a:avLst/>
          </a:prstGeom>
          <a:noFill/>
        </p:spPr>
        <p:txBody>
          <a:bodyPr wrap="square" rtlCol="0">
            <a:spAutoFit/>
          </a:bodyPr>
          <a:lstStyle/>
          <a:p>
            <a:r>
              <a:rPr lang="zh-CN" altLang="en-US" sz="2800" b="1" dirty="0" smtClean="0">
                <a:solidFill>
                  <a:srgbClr val="00C3D9"/>
                </a:solidFill>
                <a:latin typeface="微软雅黑" pitchFamily="34" charset="-122"/>
                <a:ea typeface="微软雅黑" pitchFamily="34" charset="-122"/>
              </a:rPr>
              <a:t>各模块</a:t>
            </a:r>
            <a:r>
              <a:rPr lang="en-US" altLang="zh-CN" sz="2800" b="1" dirty="0" smtClean="0">
                <a:solidFill>
                  <a:srgbClr val="00C3D9"/>
                </a:solidFill>
                <a:latin typeface="微软雅黑" pitchFamily="34" charset="-122"/>
                <a:ea typeface="微软雅黑" pitchFamily="34" charset="-122"/>
              </a:rPr>
              <a:t>Jackson</a:t>
            </a:r>
            <a:r>
              <a:rPr lang="zh-CN" altLang="en-US" sz="2800" b="1" dirty="0" smtClean="0">
                <a:solidFill>
                  <a:srgbClr val="00C3D9"/>
                </a:solidFill>
                <a:latin typeface="微软雅黑" pitchFamily="34" charset="-122"/>
                <a:ea typeface="微软雅黑" pitchFamily="34" charset="-122"/>
              </a:rPr>
              <a:t>图</a:t>
            </a:r>
            <a:endParaRPr lang="zh-CN" altLang="en-US" sz="2800" b="1" dirty="0">
              <a:solidFill>
                <a:srgbClr val="00C3D9"/>
              </a:solidFill>
              <a:latin typeface="微软雅黑" pitchFamily="34" charset="-122"/>
              <a:ea typeface="微软雅黑" pitchFamily="34" charset="-122"/>
            </a:endParaRPr>
          </a:p>
        </p:txBody>
      </p:sp>
      <p:pic>
        <p:nvPicPr>
          <p:cNvPr id="5" name="图片 4"/>
          <p:cNvPicPr/>
          <p:nvPr/>
        </p:nvPicPr>
        <p:blipFill>
          <a:blip r:embed="rId3"/>
          <a:stretch>
            <a:fillRect/>
          </a:stretch>
        </p:blipFill>
        <p:spPr>
          <a:xfrm>
            <a:off x="179459" y="1767186"/>
            <a:ext cx="5653204" cy="3185794"/>
          </a:xfrm>
          <a:prstGeom prst="rect">
            <a:avLst/>
          </a:prstGeom>
        </p:spPr>
      </p:pic>
      <p:pic>
        <p:nvPicPr>
          <p:cNvPr id="8" name="图片 7"/>
          <p:cNvPicPr/>
          <p:nvPr/>
        </p:nvPicPr>
        <p:blipFill>
          <a:blip r:embed="rId4"/>
          <a:stretch>
            <a:fillRect/>
          </a:stretch>
        </p:blipFill>
        <p:spPr>
          <a:xfrm>
            <a:off x="6278163" y="1767186"/>
            <a:ext cx="5274310" cy="3185795"/>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2033902" cy="646331"/>
          </a:xfrm>
          <a:prstGeom prst="rect">
            <a:avLst/>
          </a:prstGeom>
          <a:noFill/>
        </p:spPr>
        <p:txBody>
          <a:bodyPr wrap="square" rtlCol="0">
            <a:spAutoFit/>
          </a:bodyPr>
          <a:lstStyle/>
          <a:p>
            <a:r>
              <a:rPr lang="en-US" altLang="zh-CN" sz="3600" b="1" dirty="0" smtClean="0">
                <a:solidFill>
                  <a:srgbClr val="00C3D9"/>
                </a:solidFill>
                <a:latin typeface="微软雅黑" pitchFamily="34" charset="-122"/>
                <a:ea typeface="微软雅黑" pitchFamily="34" charset="-122"/>
              </a:rPr>
              <a:t>HIPO</a:t>
            </a:r>
            <a:r>
              <a:rPr lang="zh-CN" altLang="en-US" sz="3600" b="1" dirty="0" smtClean="0">
                <a:solidFill>
                  <a:srgbClr val="00C3D9"/>
                </a:solidFill>
                <a:latin typeface="微软雅黑" pitchFamily="34" charset="-122"/>
                <a:ea typeface="微软雅黑" pitchFamily="34" charset="-122"/>
              </a:rPr>
              <a:t>图</a:t>
            </a:r>
            <a:endParaRPr lang="zh-CN" altLang="en-US" sz="3600" b="1" dirty="0">
              <a:solidFill>
                <a:srgbClr val="00C3D9"/>
              </a:solidFill>
              <a:latin typeface="微软雅黑" pitchFamily="34" charset="-122"/>
              <a:ea typeface="微软雅黑" pitchFamily="34" charset="-122"/>
            </a:endParaRPr>
          </a:p>
        </p:txBody>
      </p:sp>
      <p:pic>
        <p:nvPicPr>
          <p:cNvPr id="6" name="图片 5"/>
          <p:cNvPicPr/>
          <p:nvPr/>
        </p:nvPicPr>
        <p:blipFill>
          <a:blip r:embed="rId3"/>
          <a:stretch>
            <a:fillRect/>
          </a:stretch>
        </p:blipFill>
        <p:spPr>
          <a:xfrm>
            <a:off x="275521" y="1566880"/>
            <a:ext cx="4251698" cy="2597784"/>
          </a:xfrm>
          <a:prstGeom prst="rect">
            <a:avLst/>
          </a:prstGeom>
        </p:spPr>
      </p:pic>
      <p:pic>
        <p:nvPicPr>
          <p:cNvPr id="7" name="图片 6"/>
          <p:cNvPicPr/>
          <p:nvPr/>
        </p:nvPicPr>
        <p:blipFill>
          <a:blip r:embed="rId4"/>
          <a:stretch>
            <a:fillRect/>
          </a:stretch>
        </p:blipFill>
        <p:spPr>
          <a:xfrm>
            <a:off x="5244122" y="958101"/>
            <a:ext cx="5274310" cy="552450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07648" y="85458"/>
            <a:ext cx="2033902" cy="646331"/>
          </a:xfrm>
          <a:prstGeom prst="rect">
            <a:avLst/>
          </a:prstGeom>
          <a:noFill/>
        </p:spPr>
        <p:txBody>
          <a:bodyPr wrap="square" rtlCol="0">
            <a:spAutoFit/>
          </a:bodyPr>
          <a:lstStyle/>
          <a:p>
            <a:r>
              <a:rPr lang="en-US" altLang="zh-CN" sz="3600" b="1" dirty="0" smtClean="0">
                <a:solidFill>
                  <a:srgbClr val="00C3D9"/>
                </a:solidFill>
                <a:latin typeface="微软雅黑" pitchFamily="34" charset="-122"/>
                <a:ea typeface="微软雅黑" pitchFamily="34" charset="-122"/>
              </a:rPr>
              <a:t>PDL</a:t>
            </a:r>
            <a:r>
              <a:rPr lang="zh-CN" altLang="en-US" sz="3600" b="1" dirty="0" smtClean="0">
                <a:solidFill>
                  <a:srgbClr val="00C3D9"/>
                </a:solidFill>
                <a:latin typeface="微软雅黑" pitchFamily="34" charset="-122"/>
                <a:ea typeface="微软雅黑" pitchFamily="34" charset="-122"/>
              </a:rPr>
              <a:t>设计</a:t>
            </a:r>
            <a:endParaRPr lang="zh-CN" altLang="en-US" sz="3600" b="1" dirty="0">
              <a:solidFill>
                <a:srgbClr val="00C3D9"/>
              </a:solidFill>
              <a:latin typeface="微软雅黑" pitchFamily="34" charset="-122"/>
              <a:ea typeface="微软雅黑" pitchFamily="34" charset="-122"/>
            </a:endParaRPr>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2033902" cy="646331"/>
          </a:xfrm>
          <a:prstGeom prst="rect">
            <a:avLst/>
          </a:prstGeom>
          <a:noFill/>
        </p:spPr>
        <p:txBody>
          <a:bodyPr wrap="square" rtlCol="0">
            <a:spAutoFit/>
          </a:bodyPr>
          <a:lstStyle/>
          <a:p>
            <a:r>
              <a:rPr lang="en-US" altLang="zh-CN" sz="3600" b="1" dirty="0" smtClean="0">
                <a:solidFill>
                  <a:srgbClr val="00C3D9"/>
                </a:solidFill>
                <a:latin typeface="微软雅黑" pitchFamily="34" charset="-122"/>
                <a:ea typeface="微软雅黑" pitchFamily="34" charset="-122"/>
              </a:rPr>
              <a:t>PDL</a:t>
            </a:r>
            <a:r>
              <a:rPr lang="zh-CN" altLang="en-US" sz="3600" b="1" dirty="0" smtClean="0">
                <a:solidFill>
                  <a:srgbClr val="00C3D9"/>
                </a:solidFill>
                <a:latin typeface="微软雅黑" pitchFamily="34" charset="-122"/>
                <a:ea typeface="微软雅黑" pitchFamily="34" charset="-122"/>
              </a:rPr>
              <a:t>设计</a:t>
            </a:r>
            <a:endParaRPr lang="zh-CN" altLang="en-US" sz="3600" b="1" dirty="0">
              <a:solidFill>
                <a:srgbClr val="00C3D9"/>
              </a:solidFill>
              <a:latin typeface="微软雅黑" pitchFamily="34" charset="-122"/>
              <a:ea typeface="微软雅黑" pitchFamily="34" charset="-122"/>
            </a:endParaRP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代码清单</a:t>
            </a:r>
            <a:r>
              <a:rPr lang="en-US" altLang="zh-CN" sz="6000" b="1" dirty="0" smtClean="0">
                <a:solidFill>
                  <a:srgbClr val="00C3D9"/>
                </a:solidFill>
                <a:latin typeface="微软雅黑" pitchFamily="34" charset="-122"/>
                <a:ea typeface="微软雅黑" pitchFamily="34" charset="-122"/>
              </a:rPr>
              <a:t>+</a:t>
            </a:r>
            <a:r>
              <a:rPr lang="zh-CN" altLang="en-US" sz="6000" b="1" dirty="0" smtClean="0">
                <a:solidFill>
                  <a:srgbClr val="00C3D9"/>
                </a:solidFill>
                <a:latin typeface="微软雅黑" pitchFamily="34" charset="-122"/>
                <a:ea typeface="微软雅黑" pitchFamily="34" charset="-122"/>
              </a:rPr>
              <a:t>测试用例</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95963" y="344650"/>
            <a:ext cx="4398959" cy="1705171"/>
            <a:chOff x="3879320" y="484463"/>
            <a:chExt cx="4398959" cy="1705171"/>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6297430" y="1631759"/>
              <a:ext cx="19808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smtClean="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a:t>
            </a:r>
            <a:r>
              <a:rPr lang="zh-CN" altLang="zh-CN" sz="2400" dirty="0" smtClean="0">
                <a:solidFill>
                  <a:srgbClr val="FF0000"/>
                </a:solidFill>
                <a:latin typeface="微软雅黑" pitchFamily="34" charset="-122"/>
                <a:ea typeface="微软雅黑" pitchFamily="34" charset="-122"/>
              </a:rPr>
              <a:t>时</a:t>
            </a:r>
            <a:r>
              <a:rPr lang="zh-CN" altLang="en-US" sz="2400" dirty="0" smtClean="0">
                <a:solidFill>
                  <a:srgbClr val="FF0000"/>
                </a:solidFill>
                <a:latin typeface="微软雅黑" pitchFamily="34" charset="-122"/>
                <a:ea typeface="微软雅黑" pitchFamily="34" charset="-122"/>
              </a:rPr>
              <a:t>：</a:t>
            </a:r>
            <a:r>
              <a:rPr lang="zh-CN" altLang="zh-CN" sz="2400" dirty="0" smtClean="0">
                <a:solidFill>
                  <a:schemeClr val="tx1">
                    <a:lumMod val="50000"/>
                    <a:lumOff val="50000"/>
                  </a:schemeClr>
                </a:solidFill>
                <a:latin typeface="微软雅黑" pitchFamily="34" charset="-122"/>
                <a:ea typeface="微软雅黑" pitchFamily="34" charset="-122"/>
              </a:rPr>
              <a:t>帮助</a:t>
            </a:r>
            <a:r>
              <a:rPr lang="zh-CN" altLang="zh-CN" sz="2400" dirty="0">
                <a:solidFill>
                  <a:schemeClr val="tx1">
                    <a:lumMod val="50000"/>
                    <a:lumOff val="50000"/>
                  </a:schemeClr>
                </a:solidFill>
                <a:latin typeface="微软雅黑" pitchFamily="34" charset="-122"/>
                <a:ea typeface="微软雅黑" pitchFamily="34" charset="-122"/>
              </a:rPr>
              <a:t>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a:t>
            </a:r>
            <a:r>
              <a:rPr lang="zh-CN" altLang="zh-CN" sz="2400" dirty="0" smtClean="0">
                <a:solidFill>
                  <a:srgbClr val="FF0000"/>
                </a:solidFill>
                <a:latin typeface="微软雅黑" pitchFamily="34" charset="-122"/>
                <a:ea typeface="微软雅黑" pitchFamily="34" charset="-122"/>
              </a:rPr>
              <a:t>时</a:t>
            </a:r>
            <a:r>
              <a:rPr lang="zh-CN" altLang="en-US" sz="2400" dirty="0">
                <a:solidFill>
                  <a:srgbClr val="FF0000"/>
                </a:solidFill>
                <a:latin typeface="微软雅黑" pitchFamily="34" charset="-122"/>
                <a:ea typeface="微软雅黑" pitchFamily="34" charset="-122"/>
              </a:rPr>
              <a:t>：</a:t>
            </a:r>
            <a:r>
              <a:rPr lang="zh-CN" altLang="zh-CN" sz="2400" dirty="0" smtClean="0">
                <a:solidFill>
                  <a:schemeClr val="tx1">
                    <a:lumMod val="50000"/>
                    <a:lumOff val="50000"/>
                  </a:schemeClr>
                </a:solidFill>
                <a:latin typeface="微软雅黑" pitchFamily="34" charset="-122"/>
                <a:ea typeface="微软雅黑" pitchFamily="34" charset="-122"/>
              </a:rPr>
              <a:t>帮助</a:t>
            </a:r>
            <a:r>
              <a:rPr lang="zh-CN" altLang="zh-CN" sz="2400" dirty="0">
                <a:solidFill>
                  <a:schemeClr val="tx1">
                    <a:lumMod val="50000"/>
                    <a:lumOff val="50000"/>
                  </a:schemeClr>
                </a:solidFill>
                <a:latin typeface="微软雅黑" pitchFamily="34" charset="-122"/>
                <a:ea typeface="微软雅黑" pitchFamily="34" charset="-122"/>
              </a:rPr>
              <a:t>测试人员确认实际代码是否按照设计来编写。</a:t>
            </a:r>
          </a:p>
          <a:p>
            <a:pPr lvl="0"/>
            <a:r>
              <a:rPr lang="zh-CN" altLang="zh-CN" sz="2400" dirty="0">
                <a:solidFill>
                  <a:srgbClr val="FF0000"/>
                </a:solidFill>
                <a:latin typeface="微软雅黑" pitchFamily="34" charset="-122"/>
                <a:ea typeface="微软雅黑" pitchFamily="34" charset="-122"/>
              </a:rPr>
              <a:t>评审</a:t>
            </a:r>
            <a:r>
              <a:rPr lang="zh-CN" altLang="zh-CN" sz="2400" dirty="0" smtClean="0">
                <a:solidFill>
                  <a:srgbClr val="FF0000"/>
                </a:solidFill>
                <a:latin typeface="微软雅黑" pitchFamily="34" charset="-122"/>
                <a:ea typeface="微软雅黑" pitchFamily="34" charset="-122"/>
              </a:rPr>
              <a:t>时</a:t>
            </a:r>
            <a:r>
              <a:rPr lang="zh-CN" altLang="en-US" sz="2400" dirty="0">
                <a:solidFill>
                  <a:srgbClr val="FF0000"/>
                </a:solidFill>
                <a:latin typeface="微软雅黑" pitchFamily="34" charset="-122"/>
                <a:ea typeface="微软雅黑" pitchFamily="34" charset="-122"/>
              </a:rPr>
              <a:t>：</a:t>
            </a:r>
            <a:r>
              <a:rPr lang="zh-CN" altLang="zh-CN" sz="2400" dirty="0" smtClean="0">
                <a:solidFill>
                  <a:schemeClr val="tx1">
                    <a:lumMod val="50000"/>
                    <a:lumOff val="50000"/>
                  </a:schemeClr>
                </a:solidFill>
                <a:latin typeface="微软雅黑" pitchFamily="34" charset="-122"/>
                <a:ea typeface="微软雅黑" pitchFamily="34" charset="-122"/>
              </a:rPr>
              <a:t>为</a:t>
            </a:r>
            <a:r>
              <a:rPr lang="zh-CN" altLang="zh-CN" sz="2400" dirty="0">
                <a:solidFill>
                  <a:schemeClr val="tx1">
                    <a:lumMod val="50000"/>
                    <a:lumOff val="50000"/>
                  </a:schemeClr>
                </a:solidFill>
                <a:latin typeface="微软雅黑" pitchFamily="34" charset="-122"/>
                <a:ea typeface="微软雅黑" pitchFamily="34" charset="-122"/>
              </a:rPr>
              <a:t>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031325" cy="646331"/>
          </a:xfrm>
          <a:prstGeom prst="rect">
            <a:avLst/>
          </a:prstGeom>
        </p:spPr>
        <p:txBody>
          <a:bodyPr wrap="none">
            <a:spAutoFit/>
          </a:bodyPr>
          <a:lstStyle/>
          <a:p>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smtClean="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smtClean="0">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smtClean="0">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267212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1.1 </a:t>
            </a:r>
            <a:r>
              <a:rPr lang="zh-CN" altLang="en-US" sz="3200" b="1" cap="small" dirty="0" smtClean="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1.2 </a:t>
            </a:r>
            <a:r>
              <a:rPr lang="zh-CN" altLang="en-US" sz="3200" b="1" cap="small" dirty="0" smtClean="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2672133"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1.3 </a:t>
            </a:r>
            <a:r>
              <a:rPr lang="zh-CN" altLang="en-US" sz="3200" b="1" cap="small" dirty="0" smtClean="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smtClean="0">
                <a:solidFill>
                  <a:schemeClr val="tx1">
                    <a:lumMod val="50000"/>
                    <a:lumOff val="50000"/>
                  </a:schemeClr>
                </a:solidFill>
                <a:latin typeface="微软雅黑" pitchFamily="34" charset="-122"/>
                <a:ea typeface="微软雅黑" pitchFamily="34" charset="-122"/>
              </a:rPr>
              <a:t>编程语言</a:t>
            </a:r>
            <a:r>
              <a:rPr lang="zh-CN" altLang="zh-CN" sz="2000" dirty="0">
                <a:solidFill>
                  <a:schemeClr val="tx1">
                    <a:lumMod val="50000"/>
                    <a:lumOff val="50000"/>
                  </a:schemeClr>
                </a:solidFill>
                <a:latin typeface="微软雅黑" pitchFamily="34" charset="-122"/>
                <a:ea typeface="微软雅黑" pitchFamily="34" charset="-122"/>
              </a:rPr>
              <a:t>：</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smtClean="0">
                <a:solidFill>
                  <a:schemeClr val="tx1">
                    <a:lumMod val="50000"/>
                    <a:lumOff val="50000"/>
                  </a:schemeClr>
                </a:solidFill>
                <a:latin typeface="微软雅黑" pitchFamily="34" charset="-122"/>
                <a:ea typeface="微软雅黑" pitchFamily="34" charset="-122"/>
              </a:rPr>
              <a:t>命名</a:t>
            </a:r>
            <a:r>
              <a:rPr lang="zh-CN" altLang="zh-CN" sz="2000" dirty="0">
                <a:solidFill>
                  <a:schemeClr val="tx1">
                    <a:lumMod val="50000"/>
                    <a:lumOff val="50000"/>
                  </a:schemeClr>
                </a:solidFill>
                <a:latin typeface="微软雅黑" pitchFamily="34" charset="-122"/>
                <a:ea typeface="微软雅黑" pitchFamily="34" charset="-122"/>
              </a:rPr>
              <a:t>方式</a:t>
            </a:r>
            <a:r>
              <a:rPr lang="zh-CN" altLang="zh-CN" sz="2000" dirty="0" smtClean="0">
                <a:solidFill>
                  <a:schemeClr val="tx1">
                    <a:lumMod val="50000"/>
                    <a:lumOff val="50000"/>
                  </a:schemeClr>
                </a:solidFill>
                <a:latin typeface="微软雅黑" pitchFamily="34" charset="-122"/>
                <a:ea typeface="微软雅黑" pitchFamily="34" charset="-122"/>
              </a:rPr>
              <a:t>：</a:t>
            </a:r>
            <a:r>
              <a:rPr lang="zh-CN" altLang="en-US" sz="2000" dirty="0" smtClean="0">
                <a:solidFill>
                  <a:schemeClr val="tx1">
                    <a:lumMod val="50000"/>
                    <a:lumOff val="50000"/>
                  </a:schemeClr>
                </a:solidFill>
                <a:latin typeface="微软雅黑" pitchFamily="34" charset="-122"/>
                <a:ea typeface="微软雅黑" pitchFamily="34" charset="-122"/>
              </a:rPr>
              <a:t>小</a:t>
            </a:r>
            <a:r>
              <a:rPr lang="zh-CN" altLang="zh-CN" sz="2000" dirty="0" smtClean="0">
                <a:solidFill>
                  <a:schemeClr val="tx1">
                    <a:lumMod val="50000"/>
                    <a:lumOff val="50000"/>
                  </a:schemeClr>
                </a:solidFill>
                <a:latin typeface="微软雅黑" pitchFamily="34" charset="-122"/>
                <a:ea typeface="微软雅黑" pitchFamily="34" charset="-122"/>
              </a:rPr>
              <a:t>驼峰</a:t>
            </a:r>
            <a:r>
              <a:rPr lang="zh-CN" altLang="zh-CN" sz="2000" dirty="0">
                <a:solidFill>
                  <a:schemeClr val="tx1">
                    <a:lumMod val="50000"/>
                    <a:lumOff val="50000"/>
                  </a:schemeClr>
                </a:solidFill>
                <a:latin typeface="微软雅黑" pitchFamily="34" charset="-122"/>
                <a:ea typeface="微软雅黑" pitchFamily="34" charset="-122"/>
              </a:rPr>
              <a:t>（例：武将年龄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smtClean="0">
                <a:solidFill>
                  <a:schemeClr val="tx1">
                    <a:lumMod val="50000"/>
                    <a:lumOff val="50000"/>
                  </a:schemeClr>
                </a:solidFill>
                <a:latin typeface="微软雅黑" pitchFamily="34" charset="-122"/>
                <a:ea typeface="微软雅黑" pitchFamily="34" charset="-122"/>
              </a:rPr>
              <a:t>注释</a:t>
            </a:r>
            <a:r>
              <a:rPr lang="zh-CN" altLang="zh-CN" sz="2000" dirty="0">
                <a:solidFill>
                  <a:schemeClr val="tx1">
                    <a:lumMod val="50000"/>
                    <a:lumOff val="50000"/>
                  </a:schemeClr>
                </a:solidFill>
                <a:latin typeface="微软雅黑" pitchFamily="34" charset="-122"/>
                <a:ea typeface="微软雅黑" pitchFamily="34" charset="-122"/>
              </a:rPr>
              <a:t>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70477" y="405872"/>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31443" y="121798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357364" y="1436107"/>
            <a:ext cx="20595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919683262"/>
              </p:ext>
            </p:extLst>
          </p:nvPr>
        </p:nvGraphicFramePr>
        <p:xfrm>
          <a:off x="2586629" y="1497519"/>
          <a:ext cx="9240750" cy="5232400"/>
        </p:xfrm>
        <a:graphic>
          <a:graphicData uri="http://schemas.openxmlformats.org/drawingml/2006/table">
            <a:tbl>
              <a:tblPr firstRow="1" firstCol="1" bandRow="1"/>
              <a:tblGrid>
                <a:gridCol w="1987464"/>
                <a:gridCol w="1987464"/>
                <a:gridCol w="1987464"/>
                <a:gridCol w="1092786"/>
                <a:gridCol w="1092786"/>
                <a:gridCol w="1092786"/>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1.1</a:t>
            </a:r>
            <a:r>
              <a:rPr lang="zh-CN" altLang="en-US" sz="3600" b="1" cap="small" dirty="0" smtClean="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4154980"/>
          </a:xfrm>
          <a:prstGeom prst="rect">
            <a:avLst/>
          </a:prstGeom>
        </p:spPr>
        <p:txBody>
          <a:bodyPr wrap="square" lIns="91436" tIns="45718" rIns="91436" bIns="45718">
            <a:spAutoFit/>
          </a:bodyPr>
          <a:lstStyle/>
          <a:p>
            <a:r>
              <a:rPr lang="zh-CN" altLang="zh-CN" sz="2400" dirty="0"/>
              <a:t>　</a:t>
            </a:r>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不会因为许多策略类游戏复杂的游戏机制而放弃这类游戏。一款简单，有趣却也需要动脑的手机游戏。主要面向的用户是对三国题材和策略经营游戏感兴趣的男性手机用户。</a:t>
            </a:r>
          </a:p>
          <a:p>
            <a:r>
              <a:rPr lang="zh-CN" altLang="zh-CN" sz="2400" dirty="0">
                <a:solidFill>
                  <a:schemeClr val="bg1">
                    <a:lumMod val="50000"/>
                  </a:schemeClr>
                </a:solidFill>
                <a:latin typeface="微软雅黑" pitchFamily="34" charset="-122"/>
                <a:ea typeface="微软雅黑" pitchFamily="34" charset="-122"/>
              </a:rPr>
              <a:t>编写可行性报告的目的是为了对此次</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小组的软件工程作业——“</a:t>
            </a:r>
            <a:r>
              <a:rPr lang="zh-CN" altLang="zh-CN" sz="2400" dirty="0">
                <a:solidFill>
                  <a:srgbClr val="FF0000"/>
                </a:solidFill>
                <a:latin typeface="微软雅黑" pitchFamily="34" charset="-122"/>
                <a:ea typeface="微软雅黑" pitchFamily="34" charset="-122"/>
              </a:rPr>
              <a:t>模拟三国”</a:t>
            </a:r>
            <a:r>
              <a:rPr lang="zh-CN" altLang="zh-CN" sz="2400" dirty="0">
                <a:solidFill>
                  <a:schemeClr val="bg1">
                    <a:lumMod val="50000"/>
                  </a:schemeClr>
                </a:solidFill>
                <a:latin typeface="微软雅黑" pitchFamily="34" charset="-122"/>
                <a:ea typeface="微软雅黑" pitchFamily="34" charset="-122"/>
              </a:rPr>
              <a:t>游戏的可行性进研究进行报告于总结</a:t>
            </a: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a:t>
            </a:r>
            <a:r>
              <a:rPr lang="zh-CN" altLang="zh-CN" sz="2400" dirty="0" smtClean="0">
                <a:solidFill>
                  <a:schemeClr val="bg1">
                    <a:lumMod val="50000"/>
                  </a:schemeClr>
                </a:solidFill>
                <a:latin typeface="微软雅黑" pitchFamily="34" charset="-122"/>
                <a:ea typeface="微软雅黑" pitchFamily="34" charset="-122"/>
              </a:rPr>
              <a:t>组长</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76473" y="101479"/>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smtClean="0">
                <a:solidFill>
                  <a:srgbClr val="FF0000"/>
                </a:solidFill>
                <a:latin typeface="微软雅黑" pitchFamily="34" charset="-122"/>
                <a:ea typeface="微软雅黑" pitchFamily="34" charset="-122"/>
              </a:rPr>
              <a:t>//</a:t>
            </a:r>
            <a:r>
              <a:rPr lang="zh-CN" altLang="en-US" sz="2000" dirty="0" smtClean="0">
                <a:solidFill>
                  <a:srgbClr val="FF0000"/>
                </a:solidFill>
                <a:latin typeface="微软雅黑" pitchFamily="34" charset="-122"/>
                <a:ea typeface="微软雅黑" pitchFamily="34" charset="-122"/>
              </a:rPr>
              <a:t>详细</a:t>
            </a:r>
            <a:r>
              <a:rPr lang="zh-CN" altLang="en-US" sz="2000" dirty="0">
                <a:solidFill>
                  <a:srgbClr val="FF0000"/>
                </a:solidFill>
                <a:latin typeface="微软雅黑" pitchFamily="34" charset="-122"/>
                <a:ea typeface="微软雅黑" pitchFamily="34" charset="-122"/>
              </a:rPr>
              <a:t>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95963" y="344650"/>
            <a:ext cx="4619850" cy="1796766"/>
            <a:chOff x="3879320" y="484463"/>
            <a:chExt cx="4619850" cy="1796766"/>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5962844" y="1723354"/>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1.1</a:t>
              </a:r>
              <a:r>
                <a:rPr lang="zh-CN" altLang="en-US" sz="3200" b="1" cap="small" dirty="0" smtClean="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r>
              <a:rPr lang="zh-CN" altLang="zh-CN" sz="2400" b="1" dirty="0" smtClean="0">
                <a:solidFill>
                  <a:schemeClr val="tx1">
                    <a:lumMod val="50000"/>
                    <a:lumOff val="50000"/>
                  </a:schemeClr>
                </a:solidFill>
                <a:latin typeface="微软雅黑" pitchFamily="34" charset="-122"/>
                <a:ea typeface="微软雅黑" pitchFamily="34" charset="-122"/>
              </a:rPr>
              <a:t>。</a:t>
            </a:r>
            <a:endParaRPr lang="zh-CN" altLang="zh-CN" sz="2400" b="1"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031325" cy="646331"/>
          </a:xfrm>
          <a:prstGeom prst="rect">
            <a:avLst/>
          </a:prstGeom>
        </p:spPr>
        <p:txBody>
          <a:bodyPr wrap="none">
            <a:spAutoFit/>
          </a:bodyPr>
          <a:lstStyle/>
          <a:p>
            <a:r>
              <a:rPr lang="zh-CN" altLang="en-US" sz="3600" b="1" dirty="0" smtClean="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1.3 </a:t>
            </a:r>
            <a:r>
              <a:rPr lang="zh-CN" altLang="en-US" sz="3200" b="1" cap="small" dirty="0" smtClean="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5" y="3244903"/>
            <a:ext cx="253632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smtClean="0">
                <a:solidFill>
                  <a:srgbClr val="00C3D9"/>
                </a:solidFill>
                <a:latin typeface="微软雅黑" panose="020B0503020204020204" pitchFamily="34" charset="-122"/>
                <a:ea typeface="微软雅黑" panose="020B0503020204020204" pitchFamily="34" charset="-122"/>
              </a:rPr>
              <a:t>1.2 </a:t>
            </a:r>
            <a:r>
              <a:rPr lang="zh-CN" altLang="en-US" sz="3200" b="1" cap="small" dirty="0" smtClean="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76473" y="101479"/>
            <a:ext cx="3081606" cy="710452"/>
            <a:chOff x="3879320" y="484463"/>
            <a:chExt cx="308160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75229" y="529973"/>
              <a:ext cx="228569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2.1 </a:t>
            </a:r>
            <a:r>
              <a:rPr lang="zh-CN" altLang="en-US" sz="2800" b="1" dirty="0" smtClean="0">
                <a:solidFill>
                  <a:srgbClr val="00C3D9"/>
                </a:solidFill>
                <a:latin typeface="微软雅黑" pitchFamily="34" charset="-122"/>
                <a:ea typeface="微软雅黑" pitchFamily="34" charset="-122"/>
              </a:rPr>
              <a:t>进度安排</a:t>
            </a:r>
            <a:endParaRPr lang="zh-CN" altLang="en-US" sz="2800" b="1" dirty="0">
              <a:solidFill>
                <a:srgbClr val="00C3D9"/>
              </a:solidFill>
              <a:latin typeface="微软雅黑" pitchFamily="34" charset="-122"/>
              <a:ea typeface="微软雅黑" pitchFamily="34" charset="-122"/>
            </a:endParaRP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2.1 </a:t>
            </a:r>
            <a:r>
              <a:rPr lang="zh-CN" altLang="en-US" sz="2800" b="1" dirty="0" smtClean="0">
                <a:solidFill>
                  <a:srgbClr val="00C3D9"/>
                </a:solidFill>
                <a:latin typeface="微软雅黑" pitchFamily="34" charset="-122"/>
                <a:ea typeface="微软雅黑" pitchFamily="34" charset="-122"/>
              </a:rPr>
              <a:t>进度安排</a:t>
            </a:r>
            <a:endParaRPr lang="zh-CN" altLang="en-US" sz="2800" b="1" dirty="0">
              <a:solidFill>
                <a:srgbClr val="00C3D9"/>
              </a:solidFill>
              <a:latin typeface="微软雅黑" pitchFamily="34" charset="-122"/>
              <a:ea typeface="微软雅黑" pitchFamily="34" charset="-122"/>
            </a:endParaRP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2.1 </a:t>
            </a:r>
            <a:r>
              <a:rPr lang="zh-CN" altLang="en-US" sz="2800" b="1" dirty="0" smtClean="0">
                <a:solidFill>
                  <a:srgbClr val="00C3D9"/>
                </a:solidFill>
                <a:latin typeface="微软雅黑" pitchFamily="34" charset="-122"/>
                <a:ea typeface="微软雅黑" pitchFamily="34" charset="-122"/>
              </a:rPr>
              <a:t>测试范围</a:t>
            </a:r>
            <a:endParaRPr lang="zh-CN" altLang="en-US" sz="2800" b="1" dirty="0">
              <a:solidFill>
                <a:srgbClr val="00C3D9"/>
              </a:solidFill>
              <a:latin typeface="微软雅黑" pitchFamily="34" charset="-122"/>
              <a:ea typeface="微软雅黑" pitchFamily="34" charset="-122"/>
            </a:endParaRP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2.2 </a:t>
            </a:r>
            <a:r>
              <a:rPr lang="zh-CN" altLang="en-US" sz="2800" b="1" dirty="0" smtClean="0">
                <a:solidFill>
                  <a:srgbClr val="00C3D9"/>
                </a:solidFill>
                <a:latin typeface="微软雅黑" pitchFamily="34" charset="-122"/>
                <a:ea typeface="微软雅黑" pitchFamily="34" charset="-122"/>
              </a:rPr>
              <a:t>测试方法</a:t>
            </a:r>
            <a:endParaRPr lang="zh-CN" altLang="en-US" sz="2800" b="1" dirty="0">
              <a:solidFill>
                <a:srgbClr val="00C3D9"/>
              </a:solidFill>
              <a:latin typeface="微软雅黑" pitchFamily="34" charset="-122"/>
              <a:ea typeface="微软雅黑" pitchFamily="34" charset="-122"/>
            </a:endParaRP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2092881"/>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采用白盒测试和黑盒测试。在下面的第</a:t>
            </a:r>
            <a:r>
              <a:rPr lang="en-US" altLang="zh-CN" sz="2000" b="1" dirty="0">
                <a:solidFill>
                  <a:schemeClr val="tx1">
                    <a:lumMod val="50000"/>
                    <a:lumOff val="50000"/>
                  </a:schemeClr>
                </a:solidFill>
                <a:latin typeface="微软雅黑" pitchFamily="34" charset="-122"/>
                <a:ea typeface="微软雅黑" pitchFamily="34" charset="-122"/>
              </a:rPr>
              <a:t>3</a:t>
            </a:r>
            <a:r>
              <a:rPr lang="zh-CN" altLang="zh-CN" sz="2000" b="1" dirty="0">
                <a:solidFill>
                  <a:schemeClr val="tx1">
                    <a:lumMod val="50000"/>
                    <a:lumOff val="50000"/>
                  </a:schemeClr>
                </a:solidFill>
                <a:latin typeface="微软雅黑" pitchFamily="34" charset="-122"/>
                <a:ea typeface="微软雅黑" pitchFamily="34" charset="-122"/>
              </a:rPr>
              <a:t>大章会使用以下方法列出测试用例</a:t>
            </a:r>
            <a:r>
              <a:rPr lang="zh-CN" altLang="zh-CN" sz="2000" b="1" dirty="0" smtClean="0">
                <a:solidFill>
                  <a:schemeClr val="tx1">
                    <a:lumMod val="50000"/>
                    <a:lumOff val="50000"/>
                  </a:schemeClr>
                </a:solidFill>
                <a:latin typeface="微软雅黑" pitchFamily="34" charset="-122"/>
                <a:ea typeface="微软雅黑" pitchFamily="34" charset="-122"/>
              </a:rPr>
              <a:t>，并且</a:t>
            </a:r>
            <a:r>
              <a:rPr lang="zh-CN" altLang="zh-CN" sz="2000" b="1" dirty="0">
                <a:solidFill>
                  <a:schemeClr val="tx1">
                    <a:lumMod val="50000"/>
                    <a:lumOff val="50000"/>
                  </a:schemeClr>
                </a:solidFill>
                <a:latin typeface="微软雅黑" pitchFamily="34" charset="-122"/>
                <a:ea typeface="微软雅黑" pitchFamily="34" charset="-122"/>
              </a:rPr>
              <a:t>同样在第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大章进行测试结果报告。</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7" y="3418545"/>
            <a:ext cx="5274310" cy="2077720"/>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2.3 </a:t>
            </a:r>
            <a:r>
              <a:rPr lang="zh-CN" altLang="en-US" sz="2800" b="1" dirty="0" smtClean="0">
                <a:solidFill>
                  <a:srgbClr val="00C3D9"/>
                </a:solidFill>
                <a:latin typeface="微软雅黑" pitchFamily="34" charset="-122"/>
                <a:ea typeface="微软雅黑" pitchFamily="34" charset="-122"/>
              </a:rPr>
              <a:t>测试工具</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a:t>
            </a:r>
            <a:r>
              <a:rPr lang="zh-CN" altLang="zh-CN" sz="2000" b="1" dirty="0" smtClean="0">
                <a:solidFill>
                  <a:schemeClr val="tx1">
                    <a:lumMod val="50000"/>
                    <a:lumOff val="50000"/>
                  </a:schemeClr>
                </a:solidFill>
                <a:latin typeface="微软雅黑" pitchFamily="34" charset="-122"/>
                <a:ea typeface="微软雅黑" pitchFamily="34" charset="-122"/>
              </a:rPr>
              <a:t>这两</a:t>
            </a:r>
            <a:r>
              <a:rPr lang="zh-CN" altLang="zh-CN" sz="2000" b="1" dirty="0">
                <a:solidFill>
                  <a:schemeClr val="tx1">
                    <a:lumMod val="50000"/>
                    <a:lumOff val="50000"/>
                  </a:schemeClr>
                </a:solidFill>
                <a:latin typeface="微软雅黑" pitchFamily="34" charset="-122"/>
                <a:ea typeface="微软雅黑" pitchFamily="34" charset="-122"/>
              </a:rPr>
              <a:t>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233821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3.1 </a:t>
            </a:r>
            <a:r>
              <a:rPr lang="zh-CN" altLang="en-US" sz="2800" b="1" dirty="0" smtClean="0">
                <a:solidFill>
                  <a:srgbClr val="00C3D9"/>
                </a:solidFill>
                <a:latin typeface="微软雅黑" pitchFamily="34" charset="-122"/>
                <a:ea typeface="微软雅黑" pitchFamily="34" charset="-122"/>
              </a:rPr>
              <a:t>单元测试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smtClean="0">
                <a:solidFill>
                  <a:schemeClr val="tx1">
                    <a:lumMod val="50000"/>
                    <a:lumOff val="50000"/>
                  </a:schemeClr>
                </a:solidFill>
                <a:latin typeface="微软雅黑" pitchFamily="34" charset="-122"/>
                <a:ea typeface="微软雅黑" pitchFamily="34" charset="-122"/>
              </a:rPr>
              <a:t>。</a:t>
            </a:r>
            <a:endParaRPr lang="zh-CN" altLang="zh-CN" sz="2000" b="1" dirty="0">
              <a:solidFill>
                <a:schemeClr val="tx1">
                  <a:lumMod val="50000"/>
                  <a:lumOff val="50000"/>
                </a:schemeClr>
              </a:solidFill>
              <a:latin typeface="微软雅黑" pitchFamily="34" charset="-122"/>
              <a:ea typeface="微软雅黑" pitchFamily="34" charset="-122"/>
            </a:endParaRPr>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3.2 </a:t>
            </a:r>
            <a:r>
              <a:rPr lang="zh-CN" altLang="en-US" sz="2800" b="1" dirty="0" smtClean="0">
                <a:solidFill>
                  <a:srgbClr val="00C3D9"/>
                </a:solidFill>
                <a:latin typeface="微软雅黑" pitchFamily="34" charset="-122"/>
                <a:ea typeface="微软雅黑" pitchFamily="34" charset="-122"/>
              </a:rPr>
              <a:t>各模块测试设计</a:t>
            </a:r>
            <a:endParaRPr lang="zh-CN" altLang="en-US" sz="2800" b="1" dirty="0">
              <a:solidFill>
                <a:srgbClr val="00C3D9"/>
              </a:solidFill>
              <a:latin typeface="微软雅黑" pitchFamily="34" charset="-122"/>
              <a:ea typeface="微软雅黑" pitchFamily="34" charset="-122"/>
            </a:endParaRPr>
          </a:p>
        </p:txBody>
      </p:sp>
      <p:sp>
        <p:nvSpPr>
          <p:cNvPr id="4" name="矩形 3"/>
          <p:cNvSpPr/>
          <p:nvPr/>
        </p:nvSpPr>
        <p:spPr>
          <a:xfrm>
            <a:off x="729229" y="82787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257554"/>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729228" y="2918342"/>
            <a:ext cx="697627" cy="400110"/>
          </a:xfrm>
          <a:prstGeom prst="rect">
            <a:avLst/>
          </a:prstGeom>
        </p:spPr>
        <p:txBody>
          <a:bodyPr wrap="none">
            <a:spAutoFit/>
          </a:bodyPr>
          <a:lstStyle/>
          <a:p>
            <a:r>
              <a:rPr lang="zh-CN" altLang="en-US" sz="2000" b="1" dirty="0" smtClean="0">
                <a:solidFill>
                  <a:srgbClr val="00C3D9"/>
                </a:solidFill>
                <a:latin typeface="微软雅黑" pitchFamily="34" charset="-122"/>
                <a:ea typeface="微软雅黑" pitchFamily="34" charset="-122"/>
              </a:rPr>
              <a:t>内政</a:t>
            </a:r>
            <a:endParaRPr lang="zh-CN" altLang="en-US" sz="2000" b="1" dirty="0">
              <a:solidFill>
                <a:srgbClr val="00C3D9"/>
              </a:solidFill>
              <a:latin typeface="微软雅黑" pitchFamily="34" charset="-122"/>
              <a:ea typeface="微软雅黑" pitchFamily="34" charset="-122"/>
            </a:endParaRPr>
          </a:p>
        </p:txBody>
      </p:sp>
      <p:sp>
        <p:nvSpPr>
          <p:cNvPr id="6" name="矩形 5"/>
          <p:cNvSpPr/>
          <p:nvPr/>
        </p:nvSpPr>
        <p:spPr>
          <a:xfrm>
            <a:off x="0" y="3348024"/>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7743901" y="744413"/>
            <a:ext cx="697627" cy="400110"/>
          </a:xfrm>
          <a:prstGeom prst="rect">
            <a:avLst/>
          </a:prstGeom>
        </p:spPr>
        <p:txBody>
          <a:bodyPr wrap="none">
            <a:spAutoFit/>
          </a:bodyPr>
          <a:lstStyle/>
          <a:p>
            <a:r>
              <a:rPr lang="zh-CN" altLang="en-US" sz="2000" b="1" dirty="0" smtClean="0">
                <a:solidFill>
                  <a:srgbClr val="00C3D9"/>
                </a:solidFill>
                <a:latin typeface="微软雅黑" pitchFamily="34" charset="-122"/>
                <a:ea typeface="微软雅黑" pitchFamily="34" charset="-122"/>
              </a:rPr>
              <a:t>谋略</a:t>
            </a:r>
            <a:endParaRPr lang="zh-CN" altLang="en-US" sz="2000" b="1" dirty="0">
              <a:solidFill>
                <a:srgbClr val="00C3D9"/>
              </a:solidFill>
              <a:latin typeface="微软雅黑" pitchFamily="34" charset="-122"/>
              <a:ea typeface="微软雅黑" pitchFamily="34" charset="-122"/>
            </a:endParaRPr>
          </a:p>
        </p:txBody>
      </p:sp>
      <p:sp>
        <p:nvSpPr>
          <p:cNvPr id="20" name="矩形 19"/>
          <p:cNvSpPr/>
          <p:nvPr/>
        </p:nvSpPr>
        <p:spPr>
          <a:xfrm>
            <a:off x="5970662" y="122798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7795197" y="311253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097588" y="4024332"/>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526036" y="1402183"/>
            <a:ext cx="233821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3.3 </a:t>
            </a:r>
            <a:r>
              <a:rPr lang="zh-CN" altLang="en-US" sz="2800" b="1" dirty="0">
                <a:solidFill>
                  <a:srgbClr val="00C3D9"/>
                </a:solidFill>
                <a:latin typeface="微软雅黑" pitchFamily="34" charset="-122"/>
                <a:ea typeface="微软雅黑" pitchFamily="34" charset="-122"/>
              </a:rPr>
              <a:t>集成</a:t>
            </a:r>
            <a:r>
              <a:rPr lang="zh-CN" altLang="en-US" sz="2800" b="1" dirty="0" smtClean="0">
                <a:solidFill>
                  <a:srgbClr val="00C3D9"/>
                </a:solidFill>
                <a:latin typeface="微软雅黑" pitchFamily="34" charset="-122"/>
                <a:ea typeface="微软雅黑" pitchFamily="34" charset="-122"/>
              </a:rPr>
              <a:t>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722440" y="2284549"/>
            <a:ext cx="7930761" cy="1938992"/>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总体设计文档</a:t>
            </a:r>
          </a:p>
          <a:p>
            <a:r>
              <a:rPr lang="zh-CN" altLang="zh-CN" sz="2000" b="1" dirty="0">
                <a:solidFill>
                  <a:srgbClr val="FF0000"/>
                </a:solidFill>
                <a:latin typeface="微软雅黑" pitchFamily="34" charset="-122"/>
                <a:ea typeface="微软雅黑" pitchFamily="34" charset="-122"/>
              </a:rPr>
              <a:t>测试方法：</a:t>
            </a:r>
            <a:r>
              <a:rPr lang="zh-CN" altLang="zh-CN" sz="2000" b="1" dirty="0">
                <a:solidFill>
                  <a:schemeClr val="tx1">
                    <a:lumMod val="50000"/>
                    <a:lumOff val="50000"/>
                  </a:schemeClr>
                </a:solidFill>
                <a:latin typeface="微软雅黑" pitchFamily="34" charset="-122"/>
                <a:ea typeface="微软雅黑" pitchFamily="34" charset="-122"/>
              </a:rPr>
              <a:t>渐增式测试方法</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自顶向下</a:t>
            </a:r>
          </a:p>
          <a:p>
            <a:r>
              <a:rPr lang="zh-CN" altLang="zh-CN" sz="2000" b="1" dirty="0">
                <a:solidFill>
                  <a:srgbClr val="FF0000"/>
                </a:solidFill>
                <a:latin typeface="微软雅黑" pitchFamily="34" charset="-122"/>
                <a:ea typeface="微软雅黑" pitchFamily="34" charset="-122"/>
              </a:rPr>
              <a:t>具体实现：</a:t>
            </a:r>
            <a:r>
              <a:rPr lang="zh-CN" altLang="zh-CN" sz="20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r>
              <a:rPr lang="zh-CN" altLang="zh-CN" sz="2000" b="1" dirty="0" smtClean="0">
                <a:solidFill>
                  <a:schemeClr val="tx1">
                    <a:lumMod val="50000"/>
                    <a:lumOff val="50000"/>
                  </a:schemeClr>
                </a:solidFill>
                <a:latin typeface="微软雅黑" pitchFamily="34" charset="-122"/>
                <a:ea typeface="微软雅黑" pitchFamily="34" charset="-122"/>
              </a:rPr>
              <a:t>。</a:t>
            </a:r>
            <a:endParaRPr lang="zh-CN" altLang="zh-CN" sz="2000" b="1" dirty="0">
              <a:solidFill>
                <a:schemeClr val="tx1">
                  <a:lumMod val="50000"/>
                  <a:lumOff val="50000"/>
                </a:schemeClr>
              </a:solidFill>
              <a:latin typeface="微软雅黑" pitchFamily="34" charset="-122"/>
              <a:ea typeface="微软雅黑" pitchFamily="34" charset="-122"/>
            </a:endParaRPr>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 name="矩形 1"/>
          <p:cNvSpPr/>
          <p:nvPr/>
        </p:nvSpPr>
        <p:spPr>
          <a:xfrm>
            <a:off x="722440" y="4223541"/>
            <a:ext cx="3172663" cy="369332"/>
          </a:xfrm>
          <a:prstGeom prst="rect">
            <a:avLst/>
          </a:prstGeom>
        </p:spPr>
        <p:txBody>
          <a:bodyPr wrap="none">
            <a:spAutoFit/>
          </a:bodyPr>
          <a:lstStyle/>
          <a:p>
            <a:r>
              <a:rPr lang="en-US" altLang="zh-CN" b="1" dirty="0" smtClean="0">
                <a:solidFill>
                  <a:srgbClr val="FF0000"/>
                </a:solidFill>
                <a:latin typeface="微软雅黑" pitchFamily="34" charset="-122"/>
                <a:ea typeface="微软雅黑" pitchFamily="34" charset="-122"/>
              </a:rPr>
              <a:t>//</a:t>
            </a:r>
            <a:r>
              <a:rPr lang="zh-CN" altLang="en-US" b="1" dirty="0" smtClean="0">
                <a:solidFill>
                  <a:srgbClr val="FF0000"/>
                </a:solidFill>
                <a:latin typeface="微软雅黑" pitchFamily="34" charset="-122"/>
                <a:ea typeface="微软雅黑" pitchFamily="34" charset="-122"/>
              </a:rPr>
              <a:t>详情请看</a:t>
            </a:r>
            <a:r>
              <a:rPr lang="en-US" altLang="zh-CN" b="1" dirty="0" smtClean="0">
                <a:solidFill>
                  <a:srgbClr val="FF0000"/>
                </a:solidFill>
                <a:latin typeface="微软雅黑" pitchFamily="34" charset="-122"/>
                <a:ea typeface="微软雅黑" pitchFamily="34" charset="-122"/>
              </a:rPr>
              <a:t>G16</a:t>
            </a:r>
            <a:r>
              <a:rPr lang="zh-CN" altLang="en-US" b="1" dirty="0" smtClean="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sp>
        <p:nvSpPr>
          <p:cNvPr id="18" name="文本框 17"/>
          <p:cNvSpPr txBox="1"/>
          <p:nvPr/>
        </p:nvSpPr>
        <p:spPr>
          <a:xfrm>
            <a:off x="216981" y="1033043"/>
            <a:ext cx="233821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3.4 </a:t>
            </a:r>
            <a:r>
              <a:rPr lang="zh-CN" altLang="en-US" sz="2800" b="1" dirty="0" smtClean="0">
                <a:solidFill>
                  <a:srgbClr val="00C3D9"/>
                </a:solidFill>
                <a:latin typeface="微软雅黑" pitchFamily="34" charset="-122"/>
                <a:ea typeface="微软雅黑" pitchFamily="34" charset="-122"/>
              </a:rPr>
              <a:t>系统测试</a:t>
            </a:r>
            <a:endParaRPr lang="zh-CN" altLang="en-US" sz="2800" b="1" dirty="0">
              <a:solidFill>
                <a:srgbClr val="00C3D9"/>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826137850"/>
              </p:ext>
            </p:extLst>
          </p:nvPr>
        </p:nvGraphicFramePr>
        <p:xfrm>
          <a:off x="1158994" y="1872457"/>
          <a:ext cx="9229606" cy="3596640"/>
        </p:xfrm>
        <a:graphic>
          <a:graphicData uri="http://schemas.openxmlformats.org/drawingml/2006/table">
            <a:tbl>
              <a:tblPr firstRow="1" firstCol="1" bandRow="1"/>
              <a:tblGrid>
                <a:gridCol w="1495662"/>
                <a:gridCol w="2700472"/>
                <a:gridCol w="5033472"/>
              </a:tblGrid>
              <a:tr h="0">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altLang="zh-CN" sz="1600" b="1" kern="1200" dirty="0" smtClean="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rgbClr val="FF0000"/>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1.2</a:t>
            </a:r>
            <a:r>
              <a:rPr lang="zh-CN" altLang="en-US" sz="3600" b="1" cap="small" dirty="0" smtClean="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581892" y="1444028"/>
            <a:ext cx="12986112" cy="4647418"/>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600" b="1" dirty="0">
                <a:solidFill>
                  <a:srgbClr val="FF0000"/>
                </a:solidFill>
              </a:rPr>
              <a:t>软件名称</a:t>
            </a:r>
            <a:r>
              <a:rPr lang="zh-CN" altLang="zh-CN" sz="1600" b="1" dirty="0">
                <a:solidFill>
                  <a:schemeClr val="bg1">
                    <a:lumMod val="50000"/>
                  </a:schemeClr>
                </a:solidFill>
              </a:rPr>
              <a:t>：模拟三国</a:t>
            </a:r>
          </a:p>
          <a:p>
            <a:pPr algn="just">
              <a:lnSpc>
                <a:spcPct val="150000"/>
              </a:lnSpc>
              <a:spcAft>
                <a:spcPts val="1200"/>
              </a:spcAft>
            </a:pPr>
            <a:r>
              <a:rPr lang="zh-CN" altLang="zh-CN" sz="1600" b="1" dirty="0">
                <a:solidFill>
                  <a:srgbClr val="FF0000"/>
                </a:solidFill>
              </a:rPr>
              <a:t>任务提出者</a:t>
            </a:r>
            <a:r>
              <a:rPr lang="zh-CN" altLang="zh-CN" sz="1600" b="1" dirty="0">
                <a:solidFill>
                  <a:schemeClr val="bg1">
                    <a:lumMod val="50000"/>
                  </a:schemeClr>
                </a:solidFill>
              </a:rPr>
              <a:t>：杨枨</a:t>
            </a:r>
          </a:p>
          <a:p>
            <a:pPr algn="just">
              <a:lnSpc>
                <a:spcPct val="150000"/>
              </a:lnSpc>
              <a:spcAft>
                <a:spcPts val="1200"/>
              </a:spcAft>
            </a:pPr>
            <a:r>
              <a:rPr lang="zh-CN" altLang="zh-CN" sz="1600" b="1" dirty="0">
                <a:solidFill>
                  <a:srgbClr val="FF0000"/>
                </a:solidFill>
              </a:rPr>
              <a:t>开发者：</a:t>
            </a:r>
            <a:r>
              <a:rPr lang="en-US" altLang="zh-CN" sz="1600" b="1" dirty="0">
                <a:solidFill>
                  <a:schemeClr val="bg1">
                    <a:lumMod val="50000"/>
                  </a:schemeClr>
                </a:solidFill>
              </a:rPr>
              <a:t>G16</a:t>
            </a:r>
            <a:r>
              <a:rPr lang="zh-CN" altLang="zh-CN" sz="1600" b="1" dirty="0">
                <a:solidFill>
                  <a:schemeClr val="bg1">
                    <a:lumMod val="50000"/>
                  </a:schemeClr>
                </a:solidFill>
              </a:rPr>
              <a:t>，明德</a:t>
            </a:r>
            <a:r>
              <a:rPr lang="en-US" altLang="zh-CN" sz="1600" b="1" dirty="0">
                <a:solidFill>
                  <a:schemeClr val="bg1">
                    <a:lumMod val="50000"/>
                  </a:schemeClr>
                </a:solidFill>
              </a:rPr>
              <a:t>1-518</a:t>
            </a:r>
            <a:r>
              <a:rPr lang="zh-CN" altLang="zh-CN" sz="1600" b="1" dirty="0">
                <a:solidFill>
                  <a:schemeClr val="bg1">
                    <a:lumMod val="50000"/>
                  </a:schemeClr>
                </a:solidFill>
              </a:rPr>
              <a:t>小组</a:t>
            </a:r>
          </a:p>
          <a:p>
            <a:pPr algn="just">
              <a:lnSpc>
                <a:spcPct val="150000"/>
              </a:lnSpc>
              <a:spcAft>
                <a:spcPts val="1200"/>
              </a:spcAft>
            </a:pPr>
            <a:r>
              <a:rPr lang="zh-CN" altLang="zh-CN" sz="1600" b="1" dirty="0">
                <a:solidFill>
                  <a:srgbClr val="FF0000"/>
                </a:solidFill>
              </a:rPr>
              <a:t>组长王华怿</a:t>
            </a:r>
            <a:r>
              <a:rPr lang="zh-CN" altLang="zh-CN" sz="1600" b="1" dirty="0">
                <a:solidFill>
                  <a:schemeClr val="bg1">
                    <a:lumMod val="50000"/>
                  </a:schemeClr>
                </a:solidFill>
              </a:rPr>
              <a:t>：项目经理、项目技术负责人</a:t>
            </a:r>
          </a:p>
          <a:p>
            <a:pPr algn="just">
              <a:lnSpc>
                <a:spcPct val="150000"/>
              </a:lnSpc>
              <a:spcAft>
                <a:spcPts val="1200"/>
              </a:spcAft>
            </a:pPr>
            <a:r>
              <a:rPr lang="zh-CN" altLang="zh-CN" sz="1600" b="1" dirty="0">
                <a:solidFill>
                  <a:srgbClr val="FF0000"/>
                </a:solidFill>
              </a:rPr>
              <a:t>组员吴帅毅</a:t>
            </a:r>
            <a:r>
              <a:rPr lang="zh-CN" altLang="zh-CN" sz="1600" b="1" dirty="0">
                <a:solidFill>
                  <a:schemeClr val="bg1">
                    <a:lumMod val="50000"/>
                  </a:schemeClr>
                </a:solidFill>
              </a:rPr>
              <a:t>：开发经理、实施和测试工程师</a:t>
            </a:r>
          </a:p>
          <a:p>
            <a:pPr algn="just">
              <a:lnSpc>
                <a:spcPct val="150000"/>
              </a:lnSpc>
              <a:spcAft>
                <a:spcPts val="1200"/>
              </a:spcAft>
            </a:pPr>
            <a:r>
              <a:rPr lang="zh-CN" altLang="zh-CN" sz="1600" b="1" dirty="0">
                <a:solidFill>
                  <a:srgbClr val="FF0000"/>
                </a:solidFill>
              </a:rPr>
              <a:t>组员王仕杰：</a:t>
            </a:r>
            <a:r>
              <a:rPr lang="zh-CN" altLang="zh-CN" sz="1600" b="1" dirty="0">
                <a:solidFill>
                  <a:schemeClr val="bg1">
                    <a:lumMod val="50000"/>
                  </a:schemeClr>
                </a:solidFill>
              </a:rPr>
              <a:t>开发工程师、实施和测试工程师</a:t>
            </a:r>
          </a:p>
          <a:p>
            <a:pPr algn="just">
              <a:lnSpc>
                <a:spcPct val="150000"/>
              </a:lnSpc>
              <a:spcAft>
                <a:spcPts val="1200"/>
              </a:spcAft>
            </a:pPr>
            <a:r>
              <a:rPr lang="zh-CN" altLang="zh-CN" sz="1600" b="1" dirty="0">
                <a:solidFill>
                  <a:srgbClr val="FF0000"/>
                </a:solidFill>
              </a:rPr>
              <a:t>用户：</a:t>
            </a:r>
            <a:r>
              <a:rPr lang="zh-CN" altLang="zh-CN" sz="16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600" b="1" dirty="0">
                <a:solidFill>
                  <a:srgbClr val="FF0000"/>
                </a:solidFill>
              </a:rPr>
              <a:t>软件平台：</a:t>
            </a:r>
            <a:r>
              <a:rPr lang="zh-CN" altLang="zh-CN" sz="1600" b="1" dirty="0">
                <a:solidFill>
                  <a:schemeClr val="bg1">
                    <a:lumMod val="50000"/>
                  </a:schemeClr>
                </a:solidFill>
              </a:rPr>
              <a:t>该游戏以微信小程序的方式</a:t>
            </a:r>
            <a:r>
              <a:rPr lang="zh-CN" altLang="zh-CN" sz="1600" b="1" dirty="0" smtClean="0">
                <a:solidFill>
                  <a:schemeClr val="bg1">
                    <a:lumMod val="50000"/>
                  </a:schemeClr>
                </a:solidFill>
              </a:rPr>
              <a:t>发布</a:t>
            </a:r>
            <a:endParaRPr lang="zh-CN" altLang="zh-CN" sz="1600" b="1" dirty="0">
              <a:solidFill>
                <a:schemeClr val="bg1">
                  <a:lumMod val="50000"/>
                </a:schemeClr>
              </a:solidFill>
            </a:endParaRPr>
          </a:p>
          <a:p>
            <a:pPr algn="just">
              <a:lnSpc>
                <a:spcPct val="150000"/>
              </a:lnSpc>
              <a:spcAft>
                <a:spcPts val="1200"/>
              </a:spcAft>
            </a:pPr>
            <a:r>
              <a:rPr lang="zh-CN" altLang="zh-CN" sz="1600" b="1" dirty="0" smtClean="0">
                <a:solidFill>
                  <a:srgbClr val="FF0000"/>
                </a:solidFill>
              </a:rPr>
              <a:t>定义</a:t>
            </a:r>
            <a:r>
              <a:rPr lang="zh-CN" altLang="en-US" sz="1600" b="1" dirty="0" smtClean="0">
                <a:solidFill>
                  <a:srgbClr val="FF0000"/>
                </a:solidFill>
              </a:rPr>
              <a:t>：</a:t>
            </a:r>
            <a:r>
              <a:rPr lang="zh-CN" altLang="zh-CN" sz="1600" b="1" dirty="0" smtClean="0">
                <a:solidFill>
                  <a:schemeClr val="bg1">
                    <a:lumMod val="50000"/>
                  </a:schemeClr>
                </a:solidFill>
              </a:rPr>
              <a:t>三国</a:t>
            </a:r>
            <a:r>
              <a:rPr lang="zh-CN" altLang="zh-CN" sz="1600" b="1" dirty="0">
                <a:solidFill>
                  <a:schemeClr val="bg1">
                    <a:lumMod val="50000"/>
                  </a:schemeClr>
                </a:solidFill>
              </a:rPr>
              <a:t>题材，</a:t>
            </a:r>
            <a:r>
              <a:rPr lang="en-US" altLang="zh-CN" sz="1600" b="1" dirty="0">
                <a:solidFill>
                  <a:schemeClr val="bg1">
                    <a:lumMod val="50000"/>
                  </a:schemeClr>
                </a:solidFill>
              </a:rPr>
              <a:t>SLG (</a:t>
            </a:r>
            <a:r>
              <a:rPr lang="en-US" altLang="zh-CN" sz="1600" b="1" dirty="0">
                <a:solidFill>
                  <a:schemeClr val="bg1">
                    <a:lumMod val="50000"/>
                  </a:schemeClr>
                </a:solidFill>
                <a:hlinkClick r:id="rId3"/>
              </a:rPr>
              <a:t>Sim</a:t>
            </a:r>
            <a:r>
              <a:rPr lang="en-US" altLang="zh-CN" sz="1600" b="1" dirty="0">
                <a:solidFill>
                  <a:schemeClr val="bg1">
                    <a:lumMod val="50000"/>
                  </a:schemeClr>
                </a:solidFill>
              </a:rPr>
              <a:t>ulation Game,</a:t>
            </a:r>
            <a:r>
              <a:rPr lang="zh-CN" altLang="zh-CN" sz="1600" b="1" dirty="0">
                <a:solidFill>
                  <a:schemeClr val="bg1">
                    <a:lumMod val="50000"/>
                  </a:schemeClr>
                </a:solidFill>
              </a:rPr>
              <a:t>模拟游戏</a:t>
            </a:r>
            <a:r>
              <a:rPr lang="en-US" altLang="zh-CN" sz="1600" b="1" dirty="0">
                <a:solidFill>
                  <a:schemeClr val="bg1">
                    <a:lumMod val="50000"/>
                  </a:schemeClr>
                </a:solidFill>
              </a:rPr>
              <a:t>)</a:t>
            </a:r>
            <a:r>
              <a:rPr lang="zh-CN" altLang="zh-CN" sz="1600" b="1" dirty="0">
                <a:solidFill>
                  <a:schemeClr val="bg1">
                    <a:lumMod val="50000"/>
                  </a:schemeClr>
                </a:solidFill>
              </a:rPr>
              <a:t>，策略，模拟，经营，战略，回合制，微信小程序，跨平台，简单易上手</a:t>
            </a:r>
            <a:r>
              <a:rPr lang="zh-CN" altLang="zh-CN" b="1" dirty="0" smtClean="0">
                <a:solidFill>
                  <a:schemeClr val="bg1">
                    <a:lumMod val="50000"/>
                  </a:schemeClr>
                </a:solidFill>
              </a:rPr>
              <a:t>。</a:t>
            </a:r>
            <a:endParaRPr lang="zh-CN" altLang="zh-CN" b="1" dirty="0">
              <a:solidFill>
                <a:schemeClr val="bg1">
                  <a:lumMod val="50000"/>
                </a:schemeClr>
              </a:solidFill>
            </a:endParaRP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a:solidFill>
                    <a:srgbClr val="00C3D9"/>
                  </a:solidFill>
                  <a:latin typeface="微软雅黑" pitchFamily="34" charset="-122"/>
                  <a:ea typeface="微软雅黑" pitchFamily="34" charset="-122"/>
                </a:rPr>
                <a:t>测试用例设计</a:t>
              </a:r>
            </a:p>
          </p:txBody>
        </p:sp>
      </p:grpSp>
      <p:sp>
        <p:nvSpPr>
          <p:cNvPr id="18" name="文本框 17"/>
          <p:cNvSpPr txBox="1"/>
          <p:nvPr/>
        </p:nvSpPr>
        <p:spPr>
          <a:xfrm>
            <a:off x="216981" y="1033043"/>
            <a:ext cx="2338211"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3.5 </a:t>
            </a:r>
            <a:r>
              <a:rPr lang="zh-CN" altLang="en-US" sz="2800" b="1" dirty="0">
                <a:solidFill>
                  <a:srgbClr val="00C3D9"/>
                </a:solidFill>
                <a:latin typeface="微软雅黑" pitchFamily="34" charset="-122"/>
                <a:ea typeface="微软雅黑" pitchFamily="34" charset="-122"/>
              </a:rPr>
              <a:t>确认</a:t>
            </a:r>
            <a:r>
              <a:rPr lang="zh-CN" altLang="en-US" sz="2800" b="1" dirty="0" smtClean="0">
                <a:solidFill>
                  <a:srgbClr val="00C3D9"/>
                </a:solidFill>
                <a:latin typeface="微软雅黑" pitchFamily="34" charset="-122"/>
                <a:ea typeface="微软雅黑" pitchFamily="34" charset="-122"/>
              </a:rPr>
              <a:t>测试</a:t>
            </a:r>
            <a:endParaRPr lang="zh-CN" altLang="en-US" sz="2800" b="1" dirty="0">
              <a:solidFill>
                <a:srgbClr val="00C3D9"/>
              </a:solidFill>
              <a:latin typeface="微软雅黑" pitchFamily="34" charset="-122"/>
              <a:ea typeface="微软雅黑" pitchFamily="34" charset="-122"/>
            </a:endParaRPr>
          </a:p>
        </p:txBody>
      </p:sp>
      <p:sp>
        <p:nvSpPr>
          <p:cNvPr id="2" name="矩形 1"/>
          <p:cNvSpPr/>
          <p:nvPr/>
        </p:nvSpPr>
        <p:spPr>
          <a:xfrm>
            <a:off x="1" y="1736899"/>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3766404589"/>
              </p:ext>
            </p:extLst>
          </p:nvPr>
        </p:nvGraphicFramePr>
        <p:xfrm>
          <a:off x="5130578" y="1556263"/>
          <a:ext cx="6440427" cy="4526280"/>
        </p:xfrm>
        <a:graphic>
          <a:graphicData uri="http://schemas.openxmlformats.org/drawingml/2006/table">
            <a:tbl>
              <a:tblPr firstRow="1" firstCol="1" bandRow="1"/>
              <a:tblGrid>
                <a:gridCol w="589090"/>
                <a:gridCol w="1792085"/>
                <a:gridCol w="4059252"/>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rgbClr val="00C3D9"/>
                  </a:solidFill>
                  <a:latin typeface="微软雅黑" pitchFamily="34" charset="-122"/>
                  <a:ea typeface="微软雅黑" pitchFamily="34" charset="-122"/>
                </a:rPr>
                <a:t>测试结果</a:t>
              </a:r>
              <a:endParaRPr lang="zh-CN" altLang="en-US" sz="3600" b="1" dirty="0">
                <a:solidFill>
                  <a:srgbClr val="00C3D9"/>
                </a:solidFill>
                <a:latin typeface="微软雅黑" pitchFamily="34" charset="-122"/>
                <a:ea typeface="微软雅黑" pitchFamily="34" charset="-122"/>
              </a:endParaRP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4.1 </a:t>
            </a:r>
            <a:r>
              <a:rPr lang="zh-CN" altLang="en-US" sz="2800" b="1" dirty="0" smtClean="0">
                <a:solidFill>
                  <a:srgbClr val="00C3D9"/>
                </a:solidFill>
                <a:latin typeface="微软雅黑" pitchFamily="34" charset="-122"/>
                <a:ea typeface="微软雅黑" pitchFamily="34" charset="-122"/>
              </a:rPr>
              <a:t>单元测试测试结果</a:t>
            </a:r>
            <a:endParaRPr lang="zh-CN" altLang="en-US" sz="2800" b="1" dirty="0">
              <a:solidFill>
                <a:srgbClr val="00C3D9"/>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526280"/>
        </p:xfrm>
        <a:graphic>
          <a:graphicData uri="http://schemas.openxmlformats.org/drawingml/2006/table">
            <a:tbl>
              <a:tblPr firstRow="1" firstCol="1" bandRow="1"/>
              <a:tblGrid>
                <a:gridCol w="861060"/>
                <a:gridCol w="1961783"/>
                <a:gridCol w="5005652"/>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rgbClr val="00C3D9"/>
                  </a:solidFill>
                  <a:latin typeface="微软雅黑" pitchFamily="34" charset="-122"/>
                  <a:ea typeface="微软雅黑" pitchFamily="34" charset="-122"/>
                </a:rPr>
                <a:t>测试结果</a:t>
              </a:r>
              <a:endParaRPr lang="zh-CN" altLang="en-US" sz="3600" b="1" dirty="0">
                <a:solidFill>
                  <a:srgbClr val="00C3D9"/>
                </a:solidFill>
                <a:latin typeface="微软雅黑" pitchFamily="34" charset="-122"/>
                <a:ea typeface="微软雅黑" pitchFamily="34" charset="-122"/>
              </a:endParaRP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76684" y="1036191"/>
            <a:ext cx="3815228"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4.2 </a:t>
            </a:r>
            <a:r>
              <a:rPr lang="zh-CN" altLang="en-US" sz="2800" b="1" dirty="0" smtClean="0">
                <a:solidFill>
                  <a:srgbClr val="00C3D9"/>
                </a:solidFill>
                <a:latin typeface="微软雅黑" pitchFamily="34" charset="-122"/>
                <a:ea typeface="微软雅黑" pitchFamily="34" charset="-122"/>
              </a:rPr>
              <a:t>集成测试测试结果</a:t>
            </a:r>
            <a:endParaRPr lang="zh-CN" altLang="en-US" sz="2800" b="1" dirty="0">
              <a:solidFill>
                <a:srgbClr val="00C3D9"/>
              </a:solidFill>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738110945"/>
              </p:ext>
            </p:extLst>
          </p:nvPr>
        </p:nvGraphicFramePr>
        <p:xfrm>
          <a:off x="2520912" y="1763653"/>
          <a:ext cx="9221010" cy="4756312"/>
        </p:xfrm>
        <a:graphic>
          <a:graphicData uri="http://schemas.openxmlformats.org/drawingml/2006/table">
            <a:tbl>
              <a:tblPr firstRow="1" firstCol="1" bandRow="1"/>
              <a:tblGrid>
                <a:gridCol w="746452"/>
                <a:gridCol w="2808696"/>
                <a:gridCol w="5665862"/>
              </a:tblGrid>
              <a:tr h="455284">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28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350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2 </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5862">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3</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127000" algn="ctr" defTabSz="1219170" rtl="0" eaLnBrk="1" latinLnBrk="0" hangingPunct="1">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0" lvl="0" indent="127000" algn="ctr" defTabSz="1219170" rtl="0" eaLnBrk="1" latinLnBrk="0" hangingPunct="1">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得到人事模块的相应功能</a:t>
                      </a:r>
                    </a:p>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17614">
                <a:tc>
                  <a:txBody>
                    <a:bodyPr/>
                    <a:lstStyle/>
                    <a:p>
                      <a:pPr marL="0" indent="127000" algn="ctr" defTabSz="1219170" rtl="0" eaLnBrk="1" latinLnBrk="0" hangingPunct="1">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4</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4.</a:t>
                      </a:r>
                      <a:r>
                        <a:rPr lang="zh-CN" sz="12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p>
                      <a:pPr marL="0" indent="127000" algn="ctr" defTabSz="1219170" rtl="0" eaLnBrk="1" latinLnBrk="0" hangingPunct="1">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5.</a:t>
                      </a:r>
                      <a:r>
                        <a:rPr lang="zh-CN" sz="1200" b="1" kern="1200" dirty="0">
                          <a:solidFill>
                            <a:schemeClr val="tx1">
                              <a:lumMod val="50000"/>
                              <a:lumOff val="50000"/>
                            </a:schemeClr>
                          </a:solidFill>
                          <a:latin typeface="微软雅黑" pitchFamily="34" charset="-122"/>
                          <a:ea typeface="微软雅黑" pitchFamily="34" charset="-122"/>
                          <a:cs typeface="+mn-cs"/>
                        </a:rPr>
                        <a:t>登庸则是民忠达到最大值相应武将进行登基。</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rgbClr val="00C3D9"/>
                  </a:solidFill>
                  <a:latin typeface="微软雅黑" pitchFamily="34" charset="-122"/>
                  <a:ea typeface="微软雅黑" pitchFamily="34" charset="-122"/>
                </a:rPr>
                <a:t>测试结果</a:t>
              </a:r>
              <a:endParaRPr lang="zh-CN" altLang="en-US" sz="3600" b="1" dirty="0">
                <a:solidFill>
                  <a:srgbClr val="00C3D9"/>
                </a:solidFill>
                <a:latin typeface="微软雅黑" pitchFamily="34" charset="-122"/>
                <a:ea typeface="微软雅黑" pitchFamily="34" charset="-122"/>
              </a:endParaRP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76684" y="1036191"/>
            <a:ext cx="3815228"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4.2 </a:t>
            </a:r>
            <a:r>
              <a:rPr lang="zh-CN" altLang="en-US" sz="2800" b="1" dirty="0" smtClean="0">
                <a:solidFill>
                  <a:srgbClr val="00C3D9"/>
                </a:solidFill>
                <a:latin typeface="微软雅黑" pitchFamily="34" charset="-122"/>
                <a:ea typeface="微软雅黑" pitchFamily="34" charset="-122"/>
              </a:rPr>
              <a:t>集成测试测试结果</a:t>
            </a:r>
            <a:endParaRPr lang="zh-CN" altLang="en-US" sz="2800" b="1" dirty="0">
              <a:solidFill>
                <a:srgbClr val="00C3D9"/>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322657248"/>
              </p:ext>
            </p:extLst>
          </p:nvPr>
        </p:nvGraphicFramePr>
        <p:xfrm>
          <a:off x="3891912" y="1158710"/>
          <a:ext cx="8163454" cy="5340769"/>
        </p:xfrm>
        <a:graphic>
          <a:graphicData uri="http://schemas.openxmlformats.org/drawingml/2006/table">
            <a:tbl>
              <a:tblPr firstRow="1" firstCol="1" bandRow="1"/>
              <a:tblGrid>
                <a:gridCol w="767541"/>
                <a:gridCol w="2179082"/>
                <a:gridCol w="5216831"/>
              </a:tblGrid>
              <a:tr h="1782121">
                <a:tc>
                  <a:txBody>
                    <a:bodyPr/>
                    <a:lstStyle/>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5</a:t>
                      </a:r>
                      <a:endParaRPr lang="zh-CN" sz="12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1.</a:t>
                      </a:r>
                      <a:r>
                        <a:rPr lang="zh-CN" sz="12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2.</a:t>
                      </a:r>
                      <a:r>
                        <a:rPr lang="zh-CN" sz="12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3.</a:t>
                      </a:r>
                      <a:r>
                        <a:rPr lang="zh-CN" sz="12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50000"/>
                        </a:lnSpc>
                        <a:spcBef>
                          <a:spcPts val="600"/>
                        </a:spcBef>
                        <a:spcAft>
                          <a:spcPts val="600"/>
                        </a:spcAft>
                      </a:pPr>
                      <a:r>
                        <a:rPr lang="en-US" sz="1200" b="1" kern="1200" dirty="0">
                          <a:solidFill>
                            <a:schemeClr val="tx1">
                              <a:lumMod val="50000"/>
                              <a:lumOff val="50000"/>
                            </a:schemeClr>
                          </a:solidFill>
                          <a:latin typeface="微软雅黑" pitchFamily="34" charset="-122"/>
                          <a:ea typeface="微软雅黑" pitchFamily="34" charset="-122"/>
                          <a:cs typeface="+mn-cs"/>
                        </a:rPr>
                        <a:t>4.</a:t>
                      </a:r>
                      <a:r>
                        <a:rPr lang="zh-CN" sz="12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8218">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6</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dirty="0">
                          <a:solidFill>
                            <a:schemeClr val="tx1">
                              <a:lumMod val="50000"/>
                              <a:lumOff val="50000"/>
                            </a:schemeClr>
                          </a:solidFill>
                          <a:latin typeface="微软雅黑" pitchFamily="34" charset="-122"/>
                          <a:ea typeface="微软雅黑" pitchFamily="34" charset="-122"/>
                          <a:cs typeface="+mn-cs"/>
                        </a:rPr>
                        <a:t>新游</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剧本</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势力</a:t>
                      </a:r>
                      <a:r>
                        <a:rPr lang="en-US" sz="1200" b="1" kern="1200" dirty="0">
                          <a:solidFill>
                            <a:schemeClr val="tx1">
                              <a:lumMod val="50000"/>
                              <a:lumOff val="50000"/>
                            </a:schemeClr>
                          </a:solidFill>
                          <a:latin typeface="微软雅黑" pitchFamily="34" charset="-122"/>
                          <a:ea typeface="微软雅黑" pitchFamily="34" charset="-122"/>
                          <a:cs typeface="+mn-cs"/>
                        </a:rPr>
                        <a:t>-</a:t>
                      </a:r>
                      <a:r>
                        <a:rPr lang="zh-CN" sz="12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50000"/>
                        </a:lnSpc>
                        <a:spcBef>
                          <a:spcPts val="600"/>
                        </a:spcBef>
                        <a:spcAft>
                          <a:spcPts val="600"/>
                        </a:spcAft>
                        <a:buFont typeface="+mj-lt"/>
                        <a:buAutoNum type="arabicPeriod"/>
                      </a:pPr>
                      <a:r>
                        <a:rPr lang="zh-CN" sz="12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3489">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7</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新游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剧本</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势力</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成功完成</a:t>
                      </a:r>
                      <a:r>
                        <a:rPr lang="en-US" sz="1200" b="1" kern="1200" dirty="0">
                          <a:solidFill>
                            <a:schemeClr val="tx1">
                              <a:lumMod val="50000"/>
                              <a:lumOff val="50000"/>
                            </a:schemeClr>
                          </a:solidFill>
                          <a:latin typeface="微软雅黑" pitchFamily="34" charset="-122"/>
                          <a:ea typeface="微软雅黑" pitchFamily="34" charset="-122"/>
                          <a:cs typeface="+mn-cs"/>
                        </a:rPr>
                        <a:t>AI</a:t>
                      </a:r>
                      <a:r>
                        <a:rPr lang="zh-CN" sz="12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8</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9</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10</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11</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744">
                <a:tc>
                  <a:txBody>
                    <a:bodyPr/>
                    <a:lstStyle/>
                    <a:p>
                      <a:pPr indent="127000">
                        <a:lnSpc>
                          <a:spcPct val="150000"/>
                        </a:lnSpc>
                        <a:spcBef>
                          <a:spcPts val="600"/>
                        </a:spcBef>
                        <a:spcAft>
                          <a:spcPts val="600"/>
                        </a:spcAft>
                      </a:pPr>
                      <a:r>
                        <a:rPr lang="en-US" sz="1200" b="1" kern="1200">
                          <a:solidFill>
                            <a:schemeClr val="tx1">
                              <a:lumMod val="50000"/>
                              <a:lumOff val="50000"/>
                            </a:schemeClr>
                          </a:solidFill>
                          <a:latin typeface="微软雅黑" pitchFamily="34" charset="-122"/>
                          <a:ea typeface="微软雅黑" pitchFamily="34" charset="-122"/>
                          <a:cs typeface="+mn-cs"/>
                        </a:rPr>
                        <a:t>12</a:t>
                      </a:r>
                      <a:endParaRPr lang="zh-CN" sz="12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200" b="1" kern="1200">
                          <a:solidFill>
                            <a:schemeClr val="tx1">
                              <a:lumMod val="50000"/>
                              <a:lumOff val="50000"/>
                            </a:schemeClr>
                          </a:solidFill>
                          <a:latin typeface="微软雅黑" pitchFamily="34" charset="-122"/>
                          <a:ea typeface="微软雅黑" pitchFamily="34" charset="-122"/>
                          <a:cs typeface="+mn-cs"/>
                        </a:rPr>
                        <a:t>旧游</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读取</a:t>
                      </a:r>
                      <a:r>
                        <a:rPr lang="en-US" sz="1200" b="1" kern="1200">
                          <a:solidFill>
                            <a:schemeClr val="tx1">
                              <a:lumMod val="50000"/>
                              <a:lumOff val="50000"/>
                            </a:schemeClr>
                          </a:solidFill>
                          <a:latin typeface="微软雅黑" pitchFamily="34" charset="-122"/>
                          <a:ea typeface="微软雅黑" pitchFamily="34" charset="-122"/>
                          <a:cs typeface="+mn-cs"/>
                        </a:rPr>
                        <a:t>-</a:t>
                      </a:r>
                      <a:r>
                        <a:rPr lang="zh-CN" sz="12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2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rgbClr val="00C3D9"/>
                  </a:solidFill>
                  <a:latin typeface="微软雅黑" pitchFamily="34" charset="-122"/>
                  <a:ea typeface="微软雅黑" pitchFamily="34" charset="-122"/>
                </a:rPr>
                <a:t>测试结果</a:t>
              </a:r>
              <a:endParaRPr lang="zh-CN" altLang="en-US" sz="3600" b="1" dirty="0">
                <a:solidFill>
                  <a:srgbClr val="00C3D9"/>
                </a:solidFill>
                <a:latin typeface="微软雅黑" pitchFamily="34" charset="-122"/>
                <a:ea typeface="微软雅黑" pitchFamily="34" charset="-122"/>
              </a:endParaRP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4.3 </a:t>
            </a:r>
            <a:r>
              <a:rPr lang="zh-CN" altLang="en-US" sz="2800" b="1" dirty="0" smtClean="0">
                <a:solidFill>
                  <a:srgbClr val="00C3D9"/>
                </a:solidFill>
                <a:latin typeface="微软雅黑" pitchFamily="34" charset="-122"/>
                <a:ea typeface="微软雅黑" pitchFamily="34" charset="-122"/>
              </a:rPr>
              <a:t>系统测试测试结果</a:t>
            </a:r>
            <a:endParaRPr lang="zh-CN" altLang="en-US" sz="2800" b="1" dirty="0">
              <a:solidFill>
                <a:srgbClr val="00C3D9"/>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5951918"/>
              </p:ext>
            </p:extLst>
          </p:nvPr>
        </p:nvGraphicFramePr>
        <p:xfrm>
          <a:off x="3408667" y="1888364"/>
          <a:ext cx="6979933" cy="4328160"/>
        </p:xfrm>
        <a:graphic>
          <a:graphicData uri="http://schemas.openxmlformats.org/drawingml/2006/table">
            <a:tbl>
              <a:tblPr firstRow="1" firstCol="1" bandRow="1"/>
              <a:tblGrid>
                <a:gridCol w="1254251"/>
                <a:gridCol w="1760434"/>
                <a:gridCol w="3965248"/>
              </a:tblGrid>
              <a:tr h="0">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667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1</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2</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 </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grpSp>
        <p:nvGrpSpPr>
          <p:cNvPr id="9" name="组合 8"/>
          <p:cNvGrpSpPr/>
          <p:nvPr/>
        </p:nvGrpSpPr>
        <p:grpSpPr>
          <a:xfrm>
            <a:off x="3891912" y="204028"/>
            <a:ext cx="4303505" cy="710452"/>
            <a:chOff x="3879320" y="484463"/>
            <a:chExt cx="4303505" cy="710452"/>
          </a:xfrm>
        </p:grpSpPr>
        <p:sp>
          <p:nvSpPr>
            <p:cNvPr id="10" name="椭圆 9"/>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1" name="Copyright Notice"/>
            <p:cNvSpPr>
              <a:spLocks/>
            </p:cNvSpPr>
            <p:nvPr/>
          </p:nvSpPr>
          <p:spPr bwMode="auto">
            <a:xfrm>
              <a:off x="4675229" y="529973"/>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dirty="0" smtClean="0">
                  <a:solidFill>
                    <a:srgbClr val="00C3D9"/>
                  </a:solidFill>
                  <a:latin typeface="微软雅黑" pitchFamily="34" charset="-122"/>
                  <a:ea typeface="微软雅黑" pitchFamily="34" charset="-122"/>
                </a:rPr>
                <a:t>测试结果</a:t>
              </a:r>
              <a:endParaRPr lang="zh-CN" altLang="en-US" sz="3600" b="1" dirty="0">
                <a:solidFill>
                  <a:srgbClr val="00C3D9"/>
                </a:solidFill>
                <a:latin typeface="微软雅黑" pitchFamily="34" charset="-122"/>
                <a:ea typeface="微软雅黑" pitchFamily="34" charset="-122"/>
              </a:endParaRPr>
            </a:p>
          </p:txBody>
        </p:sp>
      </p:gr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175659" y="1177912"/>
            <a:ext cx="3815228" cy="523220"/>
          </a:xfrm>
          <a:prstGeom prst="rect">
            <a:avLst/>
          </a:prstGeom>
          <a:noFill/>
        </p:spPr>
        <p:txBody>
          <a:bodyPr wrap="square" rtlCol="0">
            <a:spAutoFit/>
          </a:bodyPr>
          <a:lstStyle/>
          <a:p>
            <a:r>
              <a:rPr lang="en-US" altLang="zh-CN" sz="2800" b="1" dirty="0" smtClean="0">
                <a:solidFill>
                  <a:srgbClr val="00C3D9"/>
                </a:solidFill>
                <a:latin typeface="微软雅黑" pitchFamily="34" charset="-122"/>
                <a:ea typeface="微软雅黑" pitchFamily="34" charset="-122"/>
              </a:rPr>
              <a:t>4.4 </a:t>
            </a:r>
            <a:r>
              <a:rPr lang="zh-CN" altLang="en-US" sz="2800" b="1" dirty="0" smtClean="0">
                <a:solidFill>
                  <a:srgbClr val="00C3D9"/>
                </a:solidFill>
                <a:latin typeface="微软雅黑" pitchFamily="34" charset="-122"/>
                <a:ea typeface="微软雅黑" pitchFamily="34" charset="-122"/>
              </a:rPr>
              <a:t>确认测试测试结果</a:t>
            </a:r>
            <a:endParaRPr lang="zh-CN" altLang="en-US" sz="2800" b="1" dirty="0">
              <a:solidFill>
                <a:srgbClr val="00C3D9"/>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597986951"/>
              </p:ext>
            </p:extLst>
          </p:nvPr>
        </p:nvGraphicFramePr>
        <p:xfrm>
          <a:off x="2808163" y="2139861"/>
          <a:ext cx="8429555" cy="3703320"/>
        </p:xfrm>
        <a:graphic>
          <a:graphicData uri="http://schemas.openxmlformats.org/drawingml/2006/table">
            <a:tbl>
              <a:tblPr firstRow="1" firstCol="1" bandRow="1"/>
              <a:tblGrid>
                <a:gridCol w="900711"/>
                <a:gridCol w="2059537"/>
                <a:gridCol w="5469307"/>
              </a:tblGrid>
              <a:tr h="0">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dirty="0">
                          <a:solidFill>
                            <a:schemeClr val="tx1">
                              <a:lumMod val="50000"/>
                              <a:lumOff val="50000"/>
                            </a:schemeClr>
                          </a:solidFill>
                          <a:latin typeface="微软雅黑" pitchFamily="34" charset="-122"/>
                          <a:ea typeface="微软雅黑" pitchFamily="34" charset="-122"/>
                          <a:cs typeface="+mn-cs"/>
                        </a:rPr>
                        <a:t>1</a:t>
                      </a:r>
                      <a:endParaRPr lang="zh-CN" sz="18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2</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3</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1800" b="0" kern="1200" dirty="0">
                          <a:solidFill>
                            <a:schemeClr val="tx1">
                              <a:lumMod val="50000"/>
                              <a:lumOff val="50000"/>
                            </a:schemeClr>
                          </a:solidFill>
                          <a:latin typeface="微软雅黑" pitchFamily="34" charset="-122"/>
                          <a:ea typeface="微软雅黑" pitchFamily="34" charset="-122"/>
                          <a:cs typeface="+mn-cs"/>
                        </a:rPr>
                        <a:t>UI</a:t>
                      </a:r>
                      <a:r>
                        <a:rPr lang="zh-CN" sz="18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a:t>
                      </a:r>
                      <a:r>
                        <a:rPr lang="en-US" sz="1800" b="0" kern="1200" dirty="0">
                          <a:solidFill>
                            <a:schemeClr val="tx1">
                              <a:lumMod val="50000"/>
                              <a:lumOff val="50000"/>
                            </a:schemeClr>
                          </a:solidFill>
                          <a:latin typeface="微软雅黑" pitchFamily="34" charset="-122"/>
                          <a:ea typeface="微软雅黑" pitchFamily="34" charset="-122"/>
                          <a:cs typeface="+mn-cs"/>
                        </a:rPr>
                        <a:t>UI</a:t>
                      </a:r>
                      <a:r>
                        <a:rPr lang="zh-CN" sz="18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4</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5</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6</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7</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indent="266700" algn="l" defTabSz="1219170" rtl="0" eaLnBrk="1" latinLnBrk="0" hangingPunct="1">
                        <a:lnSpc>
                          <a:spcPct val="150000"/>
                        </a:lnSpc>
                        <a:spcBef>
                          <a:spcPts val="600"/>
                        </a:spcBef>
                        <a:spcAft>
                          <a:spcPts val="600"/>
                        </a:spcAft>
                      </a:pPr>
                      <a:r>
                        <a:rPr lang="en-US" sz="1800" b="0" kern="1200">
                          <a:solidFill>
                            <a:schemeClr val="tx1">
                              <a:lumMod val="50000"/>
                              <a:lumOff val="50000"/>
                            </a:schemeClr>
                          </a:solidFill>
                          <a:latin typeface="微软雅黑" pitchFamily="34" charset="-122"/>
                          <a:ea typeface="微软雅黑" pitchFamily="34" charset="-122"/>
                          <a:cs typeface="+mn-cs"/>
                        </a:rPr>
                        <a:t>8</a:t>
                      </a:r>
                      <a:endParaRPr lang="zh-CN" sz="18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18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smtClean="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smtClean="0">
                <a:solidFill>
                  <a:srgbClr val="00C3D9"/>
                </a:solidFill>
                <a:latin typeface="微软雅黑" pitchFamily="34" charset="-122"/>
                <a:ea typeface="微软雅黑" pitchFamily="34" charset="-122"/>
              </a:rPr>
              <a:t>项目总结</a:t>
            </a:r>
            <a:endParaRPr lang="zh-CN" altLang="en-US" sz="6000" b="1" dirty="0">
              <a:solidFill>
                <a:srgbClr val="00C3D9"/>
              </a:solidFill>
              <a:latin typeface="微软雅黑" pitchFamily="34" charset="-122"/>
              <a:ea typeface="微软雅黑" pitchFamily="34" charset="-122"/>
            </a:endParaRP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需求分析</a:t>
            </a:r>
            <a:r>
              <a:rPr lang="zh-CN" altLang="en-US" sz="2000" b="1" dirty="0">
                <a:solidFill>
                  <a:srgbClr val="FF0000"/>
                </a:solidFill>
                <a:latin typeface="微软雅黑" pitchFamily="34" charset="-122"/>
                <a:ea typeface="微软雅黑" pitchFamily="34" charset="-122"/>
                <a:sym typeface="微软雅黑" pitchFamily="34" charset="-122"/>
              </a:rPr>
              <a:t>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smtClean="0">
                <a:solidFill>
                  <a:srgbClr val="FF0000"/>
                </a:solidFill>
                <a:latin typeface="微软雅黑" pitchFamily="34" charset="-122"/>
                <a:ea typeface="微软雅黑" pitchFamily="34" charset="-122"/>
                <a:sym typeface="微软雅黑" pitchFamily="34" charset="-122"/>
              </a:rPr>
              <a:t>2</a:t>
            </a:r>
            <a:r>
              <a:rPr lang="en-US" altLang="zh-CN" sz="2000" dirty="0">
                <a:solidFill>
                  <a:srgbClr val="FF0000"/>
                </a:solidFill>
                <a:latin typeface="微软雅黑" pitchFamily="34" charset="-122"/>
                <a:ea typeface="微软雅黑" pitchFamily="34" charset="-122"/>
                <a:sym typeface="微软雅黑" pitchFamily="34" charset="-122"/>
              </a:rPr>
              <a:t>.</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开发</a:t>
            </a:r>
            <a:r>
              <a:rPr lang="zh-CN" altLang="en-US" sz="2000" b="1" dirty="0">
                <a:solidFill>
                  <a:srgbClr val="FF0000"/>
                </a:solidFill>
                <a:latin typeface="微软雅黑" pitchFamily="34" charset="-122"/>
                <a:ea typeface="微软雅黑" pitchFamily="34" charset="-122"/>
                <a:sym typeface="微软雅黑" pitchFamily="34" charset="-122"/>
              </a:rPr>
              <a:t>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清晰</a:t>
            </a: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en-US" altLang="zh-CN" sz="2000" dirty="0" smtClean="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smtClean="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smtClean="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复杂，</a:t>
            </a:r>
            <a:r>
              <a:rPr lang="zh-CN" altLang="en-US" sz="2000" dirty="0">
                <a:solidFill>
                  <a:schemeClr val="bg1">
                    <a:lumMod val="50000"/>
                  </a:schemeClr>
                </a:solidFill>
                <a:latin typeface="微软雅黑" pitchFamily="34" charset="-122"/>
                <a:ea typeface="微软雅黑" pitchFamily="34" charset="-122"/>
                <a:sym typeface="微软雅黑" pitchFamily="34" charset="-122"/>
              </a:rPr>
              <a:t>给后期维护和修改带来不少困难。</a:t>
            </a:r>
          </a:p>
          <a:p>
            <a:pPr eaLnBrk="0" hangingPunct="0">
              <a:lnSpc>
                <a:spcPct val="150000"/>
              </a:lnSpc>
            </a:pPr>
            <a:r>
              <a:rPr lang="en-US" altLang="zh-CN" sz="2000" dirty="0" smtClean="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a:t>
            </a: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smtClean="0">
                <a:solidFill>
                  <a:srgbClr val="00C3D9"/>
                </a:solidFill>
                <a:latin typeface="微软雅黑" panose="020B0503020204020204" pitchFamily="34" charset="-122"/>
                <a:ea typeface="微软雅黑" panose="020B0503020204020204" pitchFamily="34" charset="-122"/>
              </a:rPr>
              <a:t>1.3</a:t>
            </a:r>
            <a:r>
              <a:rPr lang="zh-CN" altLang="en-US" sz="3600" b="1" cap="small" dirty="0" smtClean="0">
                <a:solidFill>
                  <a:srgbClr val="00C3D9"/>
                </a:solidFill>
                <a:latin typeface="微软雅黑" panose="020B0503020204020204" pitchFamily="34" charset="-122"/>
                <a:ea typeface="微软雅黑" panose="020B0503020204020204" pitchFamily="34" charset="-122"/>
              </a:rPr>
              <a:t>可</a:t>
            </a:r>
            <a:r>
              <a:rPr lang="zh-CN" altLang="en-US" sz="3600" b="1" cap="small" dirty="0">
                <a:solidFill>
                  <a:srgbClr val="00C3D9"/>
                </a:solidFill>
                <a:latin typeface="微软雅黑" panose="020B0503020204020204" pitchFamily="34" charset="-122"/>
                <a:ea typeface="微软雅黑" panose="020B0503020204020204" pitchFamily="34" charset="-122"/>
              </a:rPr>
              <a:t>行</a:t>
            </a:r>
            <a:r>
              <a:rPr lang="zh-CN" altLang="en-US" sz="3600" b="1" cap="small" dirty="0" smtClean="0">
                <a:solidFill>
                  <a:srgbClr val="00C3D9"/>
                </a:solidFill>
                <a:latin typeface="微软雅黑" panose="020B0503020204020204" pitchFamily="34" charset="-122"/>
                <a:ea typeface="微软雅黑" panose="020B0503020204020204" pitchFamily="34" charset="-122"/>
              </a:rPr>
              <a:t>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3499574" y="1818159"/>
            <a:ext cx="7242316" cy="4401205"/>
          </a:xfrm>
          <a:prstGeom prst="rect">
            <a:avLst/>
          </a:prstGeom>
        </p:spPr>
        <p:txBody>
          <a:bodyPr wrap="square">
            <a:spAutoFit/>
          </a:bodyPr>
          <a:lstStyle/>
          <a:p>
            <a:r>
              <a:rPr lang="zh-CN" altLang="zh-CN" sz="2400" b="1" dirty="0" smtClean="0">
                <a:solidFill>
                  <a:srgbClr val="FFFFFF">
                    <a:lumMod val="50000"/>
                  </a:srgbClr>
                </a:solidFill>
                <a:latin typeface="Open Sans" pitchFamily="34" charset="0"/>
                <a:cs typeface="Calibri" pitchFamily="34" charset="0"/>
              </a:rPr>
              <a:t>①</a:t>
            </a:r>
            <a:r>
              <a:rPr lang="zh-CN" altLang="zh-CN" sz="2400" b="1" dirty="0">
                <a:solidFill>
                  <a:srgbClr val="FFFFFF">
                    <a:lumMod val="50000"/>
                  </a:srgbClr>
                </a:solidFill>
                <a:latin typeface="Open Sans" pitchFamily="34" charset="0"/>
                <a:cs typeface="Calibri" pitchFamily="34" charset="0"/>
              </a:rPr>
              <a:t>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租借便宜的云服务器不是大问题。</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测试阶段</a:t>
            </a:r>
            <a:r>
              <a:rPr lang="zh-CN" altLang="en-US" sz="2000" b="1" dirty="0">
                <a:solidFill>
                  <a:srgbClr val="FF0000"/>
                </a:solidFill>
                <a:latin typeface="微软雅黑" pitchFamily="34" charset="-122"/>
                <a:ea typeface="微软雅黑" pitchFamily="34" charset="-122"/>
                <a:sym typeface="微软雅黑" pitchFamily="34" charset="-122"/>
              </a:rPr>
              <a:t>：</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或者</a:t>
            </a:r>
            <a:r>
              <a:rPr lang="zh-CN" altLang="en-US" sz="2000" dirty="0">
                <a:solidFill>
                  <a:schemeClr val="bg1">
                    <a:lumMod val="50000"/>
                  </a:schemeClr>
                </a:solidFill>
                <a:latin typeface="微软雅黑" pitchFamily="34" charset="-122"/>
                <a:ea typeface="微软雅黑" pitchFamily="34" charset="-122"/>
                <a:sym typeface="微软雅黑" pitchFamily="34" charset="-122"/>
              </a:rPr>
              <a:t>用户</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，将</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上线</a:t>
            </a:r>
            <a:r>
              <a:rPr lang="zh-CN" altLang="en-US" sz="2000" b="1" dirty="0">
                <a:solidFill>
                  <a:srgbClr val="FF0000"/>
                </a:solidFill>
                <a:latin typeface="微软雅黑" pitchFamily="34" charset="-122"/>
                <a:ea typeface="微软雅黑" pitchFamily="34" charset="-122"/>
                <a:sym typeface="微软雅黑" pitchFamily="34" charset="-122"/>
              </a:rPr>
              <a:t>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r>
              <a:rPr lang="zh-CN" altLang="en-US" sz="2000" dirty="0" smtClean="0">
                <a:solidFill>
                  <a:schemeClr val="bg1">
                    <a:lumMod val="50000"/>
                  </a:schemeClr>
                </a:solidFill>
                <a:latin typeface="微软雅黑" pitchFamily="34" charset="-122"/>
                <a:ea typeface="微软雅黑" pitchFamily="34" charset="-122"/>
                <a:sym typeface="微软雅黑" pitchFamily="34" charset="-122"/>
              </a:rPr>
              <a:t>。</a:t>
            </a: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smtClean="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smtClean="0">
                <a:solidFill>
                  <a:srgbClr val="FF0000"/>
                </a:solidFill>
                <a:latin typeface="微软雅黑" pitchFamily="34" charset="-122"/>
                <a:ea typeface="微软雅黑" pitchFamily="34" charset="-122"/>
                <a:sym typeface="微软雅黑" pitchFamily="34" charset="-122"/>
              </a:rPr>
              <a:t>上线</a:t>
            </a:r>
            <a:r>
              <a:rPr lang="zh-CN" altLang="en-US" sz="2000" b="1" dirty="0">
                <a:solidFill>
                  <a:srgbClr val="FF0000"/>
                </a:solidFill>
                <a:latin typeface="微软雅黑" pitchFamily="34" charset="-122"/>
                <a:ea typeface="微软雅黑" pitchFamily="34" charset="-122"/>
                <a:sym typeface="微软雅黑" pitchFamily="34" charset="-122"/>
              </a:rPr>
              <a:t>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smtClean="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a:t>
            </a:r>
            <a:r>
              <a:rPr lang="en-US" altLang="zh-CN" sz="2400" dirty="0" smtClean="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r>
              <a:rPr lang="en-US" altLang="zh-CN" sz="2400" dirty="0" smtClean="0">
                <a:solidFill>
                  <a:schemeClr val="bg1">
                    <a:lumMod val="50000"/>
                  </a:schemeClr>
                </a:solidFill>
                <a:latin typeface="微软雅黑" pitchFamily="34" charset="-122"/>
                <a:ea typeface="微软雅黑" pitchFamily="34" charset="-122"/>
              </a:rPr>
              <a:t>.</a:t>
            </a:r>
          </a:p>
          <a:p>
            <a:pPr indent="304800">
              <a:spcBef>
                <a:spcPts val="780"/>
              </a:spcBef>
              <a:spcAft>
                <a:spcPts val="780"/>
              </a:spcAft>
            </a:pPr>
            <a:endParaRPr lang="en-US" altLang="zh-CN" sz="2400" dirty="0" smtClean="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smtClean="0">
                <a:solidFill>
                  <a:schemeClr val="bg1">
                    <a:lumMod val="50000"/>
                  </a:schemeClr>
                </a:solidFill>
                <a:latin typeface="微软雅黑" pitchFamily="34" charset="-122"/>
                <a:ea typeface="微软雅黑" pitchFamily="34" charset="-122"/>
              </a:rPr>
              <a:t>[3]</a:t>
            </a:r>
            <a:r>
              <a:rPr lang="zh-CN" altLang="en-US" sz="2400" dirty="0" smtClean="0">
                <a:solidFill>
                  <a:schemeClr val="bg1">
                    <a:lumMod val="50000"/>
                  </a:schemeClr>
                </a:solidFill>
                <a:latin typeface="微软雅黑" pitchFamily="34" charset="-122"/>
                <a:ea typeface="微软雅黑" pitchFamily="34" charset="-122"/>
              </a:rPr>
              <a:t>雷磊</a:t>
            </a:r>
            <a:r>
              <a:rPr lang="en-US" altLang="zh-CN" sz="2400" dirty="0" smtClean="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a:t>
            </a:r>
            <a:r>
              <a:rPr lang="zh-CN" altLang="en-US" sz="2400" dirty="0" smtClean="0">
                <a:solidFill>
                  <a:schemeClr val="bg1">
                    <a:lumMod val="50000"/>
                  </a:schemeClr>
                </a:solidFill>
                <a:latin typeface="微软雅黑" pitchFamily="34" charset="-122"/>
                <a:ea typeface="微软雅黑" pitchFamily="34" charset="-122"/>
              </a:rPr>
              <a:t>实践</a:t>
            </a:r>
            <a:r>
              <a:rPr lang="en-US" altLang="zh-CN" sz="2400" dirty="0" smtClean="0">
                <a:solidFill>
                  <a:schemeClr val="bg1">
                    <a:lumMod val="50000"/>
                  </a:schemeClr>
                </a:solidFill>
                <a:latin typeface="微软雅黑" pitchFamily="34" charset="-122"/>
                <a:ea typeface="微软雅黑" pitchFamily="34" charset="-122"/>
              </a:rPr>
              <a:t>.</a:t>
            </a:r>
            <a:r>
              <a:rPr lang="zh-CN" altLang="zh-CN" sz="2400" dirty="0" smtClean="0">
                <a:solidFill>
                  <a:schemeClr val="bg1">
                    <a:lumMod val="50000"/>
                  </a:schemeClr>
                </a:solidFill>
                <a:latin typeface="微软雅黑" pitchFamily="34" charset="-122"/>
                <a:ea typeface="微软雅黑" pitchFamily="34" charset="-122"/>
              </a:rPr>
              <a:t>清华大学出版社</a:t>
            </a:r>
            <a:r>
              <a:rPr lang="en-US" altLang="zh-CN" sz="2400" dirty="0" smtClean="0">
                <a:solidFill>
                  <a:schemeClr val="bg1">
                    <a:lumMod val="50000"/>
                  </a:schemeClr>
                </a:solidFill>
                <a:latin typeface="微软雅黑" pitchFamily="34" charset="-122"/>
                <a:ea typeface="微软雅黑" pitchFamily="34" charset="-122"/>
              </a:rPr>
              <a:t>,2017.</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smtClean="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smtClean="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smtClean="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smtClean="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smtClean="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smtClean="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smtClean="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smtClean="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smtClean="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smtClean="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smtClean="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smtClean="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smtClean="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smtClean="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smtClean="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smtClean="0">
                <a:latin typeface="微软雅黑" panose="020B0503020204020204" pitchFamily="34" charset="-122"/>
                <a:ea typeface="微软雅黑" panose="020B0503020204020204" pitchFamily="34" charset="-122"/>
              </a:rPr>
              <a:t>谢</a:t>
            </a:r>
            <a:endParaRPr lang="zh-CN" altLang="en-US" sz="8800" b="1" dirty="0">
              <a:latin typeface="微软雅黑" panose="020B0503020204020204" pitchFamily="34" charset="-122"/>
              <a:ea typeface="微软雅黑" panose="020B0503020204020204" pitchFamily="34" charset="-122"/>
            </a:endParaRP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smtClean="0">
                <a:latin typeface="微软雅黑" panose="020B0503020204020204" pitchFamily="34" charset="-122"/>
                <a:ea typeface="微软雅黑" panose="020B0503020204020204" pitchFamily="34" charset="-122"/>
              </a:rPr>
              <a:t>谢</a:t>
            </a:r>
            <a:endParaRPr lang="zh-CN" altLang="en-US" sz="8800" b="1" dirty="0">
              <a:latin typeface="微软雅黑" panose="020B0503020204020204" pitchFamily="34" charset="-122"/>
              <a:ea typeface="微软雅黑" panose="020B0503020204020204" pitchFamily="34" charset="-122"/>
            </a:endParaRP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smtClean="0">
                <a:latin typeface="微软雅黑" panose="020B0503020204020204" pitchFamily="34" charset="-122"/>
                <a:ea typeface="微软雅黑" panose="020B0503020204020204" pitchFamily="34" charset="-122"/>
              </a:rPr>
              <a:t>观</a:t>
            </a:r>
            <a:endParaRPr lang="zh-CN" altLang="en-US" sz="8800" b="1" dirty="0">
              <a:latin typeface="微软雅黑" panose="020B0503020204020204" pitchFamily="34" charset="-122"/>
              <a:ea typeface="微软雅黑" panose="020B0503020204020204" pitchFamily="34" charset="-122"/>
            </a:endParaRP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smtClean="0">
                <a:latin typeface="微软雅黑" panose="020B0503020204020204" pitchFamily="34" charset="-122"/>
                <a:ea typeface="微软雅黑" panose="020B0503020204020204" pitchFamily="34" charset="-122"/>
              </a:rPr>
              <a:t>看</a:t>
            </a:r>
            <a:endParaRPr lang="zh-CN" altLang="en-US" sz="8800" b="1" dirty="0">
              <a:latin typeface="微软雅黑" panose="020B0503020204020204" pitchFamily="34" charset="-122"/>
              <a:ea typeface="微软雅黑" panose="020B0503020204020204" pitchFamily="34" charset="-122"/>
            </a:endParaRP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smtClean="0">
                <a:solidFill>
                  <a:schemeClr val="tx1">
                    <a:lumMod val="50000"/>
                    <a:lumOff val="50000"/>
                  </a:schemeClr>
                </a:solidFill>
                <a:latin typeface="微软雅黑" panose="020B0503020204020204" charset="-122"/>
                <a:ea typeface="微软雅黑" panose="020B0503020204020204" charset="-122"/>
                <a:sym typeface="+mn-ea"/>
              </a:rPr>
              <a:t>答辩</a:t>
            </a: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smtClean="0">
                <a:solidFill>
                  <a:srgbClr val="FFFFFF">
                    <a:lumMod val="50000"/>
                  </a:srgbClr>
                </a:solidFill>
                <a:latin typeface="Open Sans" pitchFamily="34" charset="0"/>
                <a:cs typeface="Calibri" pitchFamily="34" charset="0"/>
              </a:rPr>
              <a:t>项目难度</a:t>
            </a:r>
            <a:r>
              <a:rPr lang="zh-CN" altLang="zh-CN" sz="2400" b="1" dirty="0">
                <a:solidFill>
                  <a:srgbClr val="FFFFFF">
                    <a:lumMod val="50000"/>
                  </a:srgbClr>
                </a:solidFill>
                <a:latin typeface="Open Sans" pitchFamily="34" charset="0"/>
                <a:cs typeface="Calibri" pitchFamily="34" charset="0"/>
              </a:rPr>
              <a:t>不大，但工作量比较大，因为三国设计的人物巨多，需要写出每个人物的特点，但在可接受的范围之内</a:t>
            </a:r>
            <a:r>
              <a:rPr lang="zh-CN" altLang="zh-CN" sz="2400" b="1" dirty="0" smtClean="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smtClean="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426346"/>
        </p:xfrm>
        <a:graphic>
          <a:graphicData uri="http://schemas.openxmlformats.org/drawingml/2006/table">
            <a:tbl>
              <a:tblPr firstRow="1" firstCol="1" bandRow="1"/>
              <a:tblGrid>
                <a:gridCol w="1234380"/>
                <a:gridCol w="5670489"/>
                <a:gridCol w="2096183"/>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2361</TotalTime>
  <Words>5001</Words>
  <Application>Microsoft Office PowerPoint</Application>
  <PresentationFormat>自定义</PresentationFormat>
  <Paragraphs>826</Paragraphs>
  <Slides>75</Slides>
  <Notes>75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75</vt:i4>
      </vt:variant>
    </vt:vector>
  </HeadingPairs>
  <TitlesOfParts>
    <vt:vector size="92"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1169</cp:revision>
  <dcterms:created xsi:type="dcterms:W3CDTF">2015-12-01T09:06:39Z</dcterms:created>
  <dcterms:modified xsi:type="dcterms:W3CDTF">2019-06-16T07:44:12Z</dcterms:modified>
</cp:coreProperties>
</file>